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4"/>
  </p:sldMasterIdLst>
  <p:notesMasterIdLst>
    <p:notesMasterId r:id="rId80"/>
  </p:notesMasterIdLst>
  <p:handoutMasterIdLst>
    <p:handoutMasterId r:id="rId81"/>
  </p:handoutMasterIdLst>
  <p:sldIdLst>
    <p:sldId id="279" r:id="rId35"/>
    <p:sldId id="367" r:id="rId36"/>
    <p:sldId id="294" r:id="rId37"/>
    <p:sldId id="323" r:id="rId38"/>
    <p:sldId id="326" r:id="rId39"/>
    <p:sldId id="327" r:id="rId40"/>
    <p:sldId id="329" r:id="rId41"/>
    <p:sldId id="328" r:id="rId42"/>
    <p:sldId id="330" r:id="rId43"/>
    <p:sldId id="334" r:id="rId44"/>
    <p:sldId id="331" r:id="rId45"/>
    <p:sldId id="332" r:id="rId46"/>
    <p:sldId id="335" r:id="rId47"/>
    <p:sldId id="298" r:id="rId48"/>
    <p:sldId id="340" r:id="rId49"/>
    <p:sldId id="336" r:id="rId50"/>
    <p:sldId id="338" r:id="rId51"/>
    <p:sldId id="339" r:id="rId52"/>
    <p:sldId id="341" r:id="rId53"/>
    <p:sldId id="368" r:id="rId54"/>
    <p:sldId id="342" r:id="rId55"/>
    <p:sldId id="344" r:id="rId56"/>
    <p:sldId id="343" r:id="rId57"/>
    <p:sldId id="345" r:id="rId58"/>
    <p:sldId id="346" r:id="rId59"/>
    <p:sldId id="347" r:id="rId60"/>
    <p:sldId id="356" r:id="rId61"/>
    <p:sldId id="357" r:id="rId62"/>
    <p:sldId id="358" r:id="rId63"/>
    <p:sldId id="348" r:id="rId64"/>
    <p:sldId id="351" r:id="rId65"/>
    <p:sldId id="353" r:id="rId66"/>
    <p:sldId id="350" r:id="rId67"/>
    <p:sldId id="352" r:id="rId68"/>
    <p:sldId id="361" r:id="rId69"/>
    <p:sldId id="362" r:id="rId70"/>
    <p:sldId id="363" r:id="rId71"/>
    <p:sldId id="354" r:id="rId72"/>
    <p:sldId id="359" r:id="rId73"/>
    <p:sldId id="364" r:id="rId74"/>
    <p:sldId id="365" r:id="rId75"/>
    <p:sldId id="366" r:id="rId76"/>
    <p:sldId id="355" r:id="rId77"/>
    <p:sldId id="360" r:id="rId78"/>
    <p:sldId id="293" r:id="rId7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DUCTION" id="{73C69594-0ADE-4BE2-8ADD-1BD08A5CD6F4}">
          <p14:sldIdLst>
            <p14:sldId id="279"/>
            <p14:sldId id="367"/>
            <p14:sldId id="294"/>
            <p14:sldId id="323"/>
            <p14:sldId id="326"/>
            <p14:sldId id="327"/>
            <p14:sldId id="329"/>
            <p14:sldId id="328"/>
            <p14:sldId id="330"/>
            <p14:sldId id="334"/>
            <p14:sldId id="331"/>
            <p14:sldId id="332"/>
            <p14:sldId id="335"/>
            <p14:sldId id="298"/>
            <p14:sldId id="340"/>
            <p14:sldId id="336"/>
            <p14:sldId id="338"/>
            <p14:sldId id="339"/>
            <p14:sldId id="341"/>
            <p14:sldId id="368"/>
            <p14:sldId id="342"/>
            <p14:sldId id="344"/>
            <p14:sldId id="343"/>
            <p14:sldId id="345"/>
            <p14:sldId id="346"/>
            <p14:sldId id="347"/>
            <p14:sldId id="356"/>
            <p14:sldId id="357"/>
            <p14:sldId id="358"/>
            <p14:sldId id="348"/>
            <p14:sldId id="351"/>
            <p14:sldId id="353"/>
            <p14:sldId id="350"/>
            <p14:sldId id="352"/>
            <p14:sldId id="361"/>
            <p14:sldId id="362"/>
            <p14:sldId id="363"/>
            <p14:sldId id="354"/>
            <p14:sldId id="359"/>
            <p14:sldId id="364"/>
            <p14:sldId id="365"/>
            <p14:sldId id="366"/>
            <p14:sldId id="355"/>
            <p14:sldId id="360"/>
            <p14:sldId id="293"/>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3C3C3C"/>
    <a:srgbClr val="DC3C00"/>
    <a:srgbClr val="002050"/>
    <a:srgbClr val="0072C6"/>
    <a:srgbClr val="EEEEEE"/>
    <a:srgbClr val="737373"/>
    <a:srgbClr val="333333"/>
    <a:srgbClr val="D83B0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9906" autoAdjust="0"/>
    <p:restoredTop sz="96126" autoAdjust="0"/>
  </p:normalViewPr>
  <p:slideViewPr>
    <p:cSldViewPr>
      <p:cViewPr varScale="1">
        <p:scale>
          <a:sx n="100" d="100"/>
          <a:sy n="100" d="100"/>
        </p:scale>
        <p:origin x="120" y="354"/>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4188"/>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slide" Target="slides/slide8.xml"/><Relationship Id="rId47" Type="http://schemas.openxmlformats.org/officeDocument/2006/relationships/slide" Target="slides/slide13.xml"/><Relationship Id="rId63" Type="http://schemas.openxmlformats.org/officeDocument/2006/relationships/slide" Target="slides/slide29.xml"/><Relationship Id="rId68" Type="http://schemas.openxmlformats.org/officeDocument/2006/relationships/slide" Target="slides/slide34.xml"/><Relationship Id="rId84" Type="http://schemas.openxmlformats.org/officeDocument/2006/relationships/viewProps" Target="viewProps.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slide" Target="slides/slide3.xml"/><Relationship Id="rId53" Type="http://schemas.openxmlformats.org/officeDocument/2006/relationships/slide" Target="slides/slide19.xml"/><Relationship Id="rId58" Type="http://schemas.openxmlformats.org/officeDocument/2006/relationships/slide" Target="slides/slide24.xml"/><Relationship Id="rId74" Type="http://schemas.openxmlformats.org/officeDocument/2006/relationships/slide" Target="slides/slide40.xml"/><Relationship Id="rId79" Type="http://schemas.openxmlformats.org/officeDocument/2006/relationships/slide" Target="slides/slide45.xml"/><Relationship Id="rId5" Type="http://schemas.openxmlformats.org/officeDocument/2006/relationships/customXml" Target="../customXml/item5.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slide" Target="slides/slide30.xml"/><Relationship Id="rId69" Type="http://schemas.openxmlformats.org/officeDocument/2006/relationships/slide" Target="slides/slide35.xml"/><Relationship Id="rId77" Type="http://schemas.openxmlformats.org/officeDocument/2006/relationships/slide" Target="slides/slide43.xml"/><Relationship Id="rId8" Type="http://schemas.openxmlformats.org/officeDocument/2006/relationships/customXml" Target="../customXml/item8.xml"/><Relationship Id="rId51" Type="http://schemas.openxmlformats.org/officeDocument/2006/relationships/slide" Target="slides/slide17.xml"/><Relationship Id="rId72" Type="http://schemas.openxmlformats.org/officeDocument/2006/relationships/slide" Target="slides/slide38.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slide" Target="slides/slide33.xml"/><Relationship Id="rId20" Type="http://schemas.openxmlformats.org/officeDocument/2006/relationships/customXml" Target="../customXml/item20.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slide" Target="slides/slide36.xml"/><Relationship Id="rId75" Type="http://schemas.openxmlformats.org/officeDocument/2006/relationships/slide" Target="slides/slide41.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73" Type="http://schemas.openxmlformats.org/officeDocument/2006/relationships/slide" Target="slides/slide39.xml"/><Relationship Id="rId78" Type="http://schemas.openxmlformats.org/officeDocument/2006/relationships/slide" Target="slides/slide44.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5.xml"/><Relationship Id="rId34" Type="http://schemas.openxmlformats.org/officeDocument/2006/relationships/slideMaster" Target="slideMasters/slideMaster1.xml"/><Relationship Id="rId50" Type="http://schemas.openxmlformats.org/officeDocument/2006/relationships/slide" Target="slides/slide16.xml"/><Relationship Id="rId55" Type="http://schemas.openxmlformats.org/officeDocument/2006/relationships/slide" Target="slides/slide21.xml"/><Relationship Id="rId76" Type="http://schemas.openxmlformats.org/officeDocument/2006/relationships/slide" Target="slides/slide42.xml"/><Relationship Id="rId7" Type="http://schemas.openxmlformats.org/officeDocument/2006/relationships/customXml" Target="../customXml/item7.xml"/><Relationship Id="rId71" Type="http://schemas.openxmlformats.org/officeDocument/2006/relationships/slide" Target="slides/slide37.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slide" Target="slides/slide6.xml"/><Relationship Id="rId45" Type="http://schemas.openxmlformats.org/officeDocument/2006/relationships/slide" Target="slides/slide11.xml"/><Relationship Id="rId66" Type="http://schemas.openxmlformats.org/officeDocument/2006/relationships/slide" Target="slides/slide32.xml"/><Relationship Id="rId61" Type="http://schemas.openxmlformats.org/officeDocument/2006/relationships/slide" Target="slides/slide27.xml"/><Relationship Id="rId8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8/3/2016 8:15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8/3/2016 8:15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customXml" Target="../../customXml/item28.xml"/><Relationship Id="rId7" Type="http://schemas.openxmlformats.org/officeDocument/2006/relationships/image" Target="../media/image1.png"/><Relationship Id="rId2" Type="http://schemas.openxmlformats.org/officeDocument/2006/relationships/customXml" Target="../../customXml/item25.xml"/><Relationship Id="rId1" Type="http://schemas.openxmlformats.org/officeDocument/2006/relationships/customXml" Target="../../customXml/item31.xml"/><Relationship Id="rId6" Type="http://schemas.openxmlformats.org/officeDocument/2006/relationships/slideMaster" Target="../slideMasters/slideMaster1.xml"/><Relationship Id="rId5" Type="http://schemas.openxmlformats.org/officeDocument/2006/relationships/customXml" Target="../../customXml/item24.xml"/><Relationship Id="rId4" Type="http://schemas.openxmlformats.org/officeDocument/2006/relationships/customXml" Target="../../customXml/item8.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30.xml"/><Relationship Id="rId7" Type="http://schemas.openxmlformats.org/officeDocument/2006/relationships/image" Target="../media/image1.png"/><Relationship Id="rId2" Type="http://schemas.openxmlformats.org/officeDocument/2006/relationships/customXml" Target="../../customXml/item3.xml"/><Relationship Id="rId1" Type="http://schemas.openxmlformats.org/officeDocument/2006/relationships/customXml" Target="../../customXml/item32.xml"/><Relationship Id="rId6" Type="http://schemas.openxmlformats.org/officeDocument/2006/relationships/slideMaster" Target="../slideMasters/slideMaster1.xml"/><Relationship Id="rId5" Type="http://schemas.openxmlformats.org/officeDocument/2006/relationships/customXml" Target="../../customXml/item13.xml"/><Relationship Id="rId4" Type="http://schemas.openxmlformats.org/officeDocument/2006/relationships/customXml" Target="../../customXml/item2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11.xml"/><Relationship Id="rId7" Type="http://schemas.openxmlformats.org/officeDocument/2006/relationships/image" Target="../media/image1.png"/><Relationship Id="rId2" Type="http://schemas.openxmlformats.org/officeDocument/2006/relationships/customXml" Target="../../customXml/item10.xml"/><Relationship Id="rId1" Type="http://schemas.openxmlformats.org/officeDocument/2006/relationships/customXml" Target="../../customXml/item4.xml"/><Relationship Id="rId6" Type="http://schemas.openxmlformats.org/officeDocument/2006/relationships/slideMaster" Target="../slideMasters/slideMaster1.xml"/><Relationship Id="rId5" Type="http://schemas.openxmlformats.org/officeDocument/2006/relationships/customXml" Target="../../customXml/item27.xml"/><Relationship Id="rId4" Type="http://schemas.openxmlformats.org/officeDocument/2006/relationships/customXml" Target="../../customXml/item16.xml"/></Relationships>
</file>

<file path=ppt/slideLayouts/_rels/slideLayout4.xml.rels><?xml version="1.0" encoding="UTF-8" standalone="yes"?>
<Relationships xmlns="http://schemas.openxmlformats.org/package/2006/relationships"><Relationship Id="rId3" Type="http://schemas.openxmlformats.org/officeDocument/2006/relationships/customXml" Target="../../customXml/item23.xml"/><Relationship Id="rId7" Type="http://schemas.openxmlformats.org/officeDocument/2006/relationships/image" Target="../media/image1.png"/><Relationship Id="rId2" Type="http://schemas.openxmlformats.org/officeDocument/2006/relationships/customXml" Target="../../customXml/item20.xml"/><Relationship Id="rId1" Type="http://schemas.openxmlformats.org/officeDocument/2006/relationships/customXml" Target="../../customXml/item33.xml"/><Relationship Id="rId6" Type="http://schemas.openxmlformats.org/officeDocument/2006/relationships/slideMaster" Target="../slideMasters/slideMaster1.xml"/><Relationship Id="rId5" Type="http://schemas.openxmlformats.org/officeDocument/2006/relationships/customXml" Target="../../customXml/item5.xml"/><Relationship Id="rId4" Type="http://schemas.openxmlformats.org/officeDocument/2006/relationships/customXml" Target="../../customXml/item17.xml"/></Relationships>
</file>

<file path=ppt/slideLayouts/_rels/slideLayout5.xml.rels><?xml version="1.0" encoding="UTF-8" standalone="yes"?>
<Relationships xmlns="http://schemas.openxmlformats.org/package/2006/relationships"><Relationship Id="rId3" Type="http://schemas.openxmlformats.org/officeDocument/2006/relationships/customXml" Target="../../customXml/item2.xml"/><Relationship Id="rId2" Type="http://schemas.openxmlformats.org/officeDocument/2006/relationships/customXml" Target="../../customXml/item7.xml"/><Relationship Id="rId1" Type="http://schemas.openxmlformats.org/officeDocument/2006/relationships/customXml" Target="../../customXml/item21.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customXml" Target="../../customXml/item12.xml"/></Relationships>
</file>

<file path=ppt/slideLayouts/_rels/slideLayout6.xml.rels><?xml version="1.0" encoding="UTF-8" standalone="yes"?>
<Relationships xmlns="http://schemas.openxmlformats.org/package/2006/relationships"><Relationship Id="rId3" Type="http://schemas.openxmlformats.org/officeDocument/2006/relationships/customXml" Target="../../customXml/item1.xml"/><Relationship Id="rId7" Type="http://schemas.openxmlformats.org/officeDocument/2006/relationships/image" Target="../media/image2.png"/><Relationship Id="rId2" Type="http://schemas.openxmlformats.org/officeDocument/2006/relationships/customXml" Target="../../customXml/item9.xml"/><Relationship Id="rId1" Type="http://schemas.openxmlformats.org/officeDocument/2006/relationships/customXml" Target="../../customXml/item29.xml"/><Relationship Id="rId6" Type="http://schemas.openxmlformats.org/officeDocument/2006/relationships/slideMaster" Target="../slideMasters/slideMaster1.xml"/><Relationship Id="rId5" Type="http://schemas.openxmlformats.org/officeDocument/2006/relationships/customXml" Target="../../customXml/item6.xml"/><Relationship Id="rId4" Type="http://schemas.openxmlformats.org/officeDocument/2006/relationships/customXml" Target="../../customXml/item19.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rgbClr val="737373"/>
                </a:solidFill>
                <a:latin typeface="+mj-lt"/>
              </a:rPr>
              <a:t>Microsoft Virtual Academy</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rgbClr val="737373"/>
                </a:solidFill>
                <a:latin typeface="+mj-lt"/>
              </a:rPr>
              <a:t>Microsoft Virtual Academy</a:t>
            </a:r>
          </a:p>
        </p:txBody>
      </p:sp>
    </p:spTree>
    <p:extLst>
      <p:ext uri="{BB962C8B-B14F-4D97-AF65-F5344CB8AC3E}">
        <p14:creationId xmlns:p14="http://schemas.microsoft.com/office/powerpoint/2010/main" val="2071138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chemeClr val="bg1"/>
                </a:solidFill>
                <a:latin typeface="+mj-lt"/>
              </a:rPr>
              <a:t>Microsoft Virtual Academy</a:t>
            </a:r>
          </a:p>
        </p:txBody>
      </p:sp>
    </p:spTree>
    <p:extLst>
      <p:ext uri="{BB962C8B-B14F-4D97-AF65-F5344CB8AC3E}">
        <p14:creationId xmlns:p14="http://schemas.microsoft.com/office/powerpoint/2010/main" val="1860868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tags" Target="../tags/tag6.xml"/><Relationship Id="rId42" Type="http://schemas.openxmlformats.org/officeDocument/2006/relationships/tags" Target="../tags/tag14.xml"/><Relationship Id="rId47" Type="http://schemas.openxmlformats.org/officeDocument/2006/relationships/tags" Target="../tags/tag19.xml"/><Relationship Id="rId50" Type="http://schemas.openxmlformats.org/officeDocument/2006/relationships/tags" Target="../tags/tag22.xml"/><Relationship Id="rId55" Type="http://schemas.openxmlformats.org/officeDocument/2006/relationships/tags" Target="../tags/tag27.xml"/><Relationship Id="rId63" Type="http://schemas.openxmlformats.org/officeDocument/2006/relationships/tags" Target="../tags/tag3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ags" Target="../tags/tag1.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37" Type="http://schemas.openxmlformats.org/officeDocument/2006/relationships/tags" Target="../tags/tag9.xml"/><Relationship Id="rId40" Type="http://schemas.openxmlformats.org/officeDocument/2006/relationships/tags" Target="../tags/tag12.xml"/><Relationship Id="rId45" Type="http://schemas.openxmlformats.org/officeDocument/2006/relationships/tags" Target="../tags/tag17.xml"/><Relationship Id="rId53" Type="http://schemas.openxmlformats.org/officeDocument/2006/relationships/tags" Target="../tags/tag25.xml"/><Relationship Id="rId58" Type="http://schemas.openxmlformats.org/officeDocument/2006/relationships/tags" Target="../tags/tag30.xml"/><Relationship Id="rId66" Type="http://schemas.openxmlformats.org/officeDocument/2006/relationships/tags" Target="../tags/tag38.xml"/><Relationship Id="rId5" Type="http://schemas.openxmlformats.org/officeDocument/2006/relationships/slideLayout" Target="../slideLayouts/slideLayout5.xml"/><Relationship Id="rId61" Type="http://schemas.openxmlformats.org/officeDocument/2006/relationships/tags" Target="../tags/tag33.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tags" Target="../tags/tag7.xml"/><Relationship Id="rId43" Type="http://schemas.openxmlformats.org/officeDocument/2006/relationships/tags" Target="../tags/tag15.xml"/><Relationship Id="rId48" Type="http://schemas.openxmlformats.org/officeDocument/2006/relationships/tags" Target="../tags/tag20.xml"/><Relationship Id="rId56" Type="http://schemas.openxmlformats.org/officeDocument/2006/relationships/tags" Target="../tags/tag28.xml"/><Relationship Id="rId64" Type="http://schemas.openxmlformats.org/officeDocument/2006/relationships/tags" Target="../tags/tag36.xml"/><Relationship Id="rId8" Type="http://schemas.openxmlformats.org/officeDocument/2006/relationships/slideLayout" Target="../slideLayouts/slideLayout8.xml"/><Relationship Id="rId51" Type="http://schemas.openxmlformats.org/officeDocument/2006/relationships/tags" Target="../tags/tag2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38" Type="http://schemas.openxmlformats.org/officeDocument/2006/relationships/tags" Target="../tags/tag10.xml"/><Relationship Id="rId46" Type="http://schemas.openxmlformats.org/officeDocument/2006/relationships/tags" Target="../tags/tag18.xml"/><Relationship Id="rId59" Type="http://schemas.openxmlformats.org/officeDocument/2006/relationships/tags" Target="../tags/tag31.xml"/><Relationship Id="rId67" Type="http://schemas.openxmlformats.org/officeDocument/2006/relationships/tags" Target="../tags/tag39.xml"/><Relationship Id="rId20" Type="http://schemas.openxmlformats.org/officeDocument/2006/relationships/slideLayout" Target="../slideLayouts/slideLayout20.xml"/><Relationship Id="rId41" Type="http://schemas.openxmlformats.org/officeDocument/2006/relationships/tags" Target="../tags/tag13.xml"/><Relationship Id="rId54" Type="http://schemas.openxmlformats.org/officeDocument/2006/relationships/tags" Target="../tags/tag26.xml"/><Relationship Id="rId62" Type="http://schemas.openxmlformats.org/officeDocument/2006/relationships/tags" Target="../tags/tag3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tags" Target="../tags/tag8.xml"/><Relationship Id="rId49" Type="http://schemas.openxmlformats.org/officeDocument/2006/relationships/tags" Target="../tags/tag21.xml"/><Relationship Id="rId57" Type="http://schemas.openxmlformats.org/officeDocument/2006/relationships/tags" Target="../tags/tag29.xml"/><Relationship Id="rId10" Type="http://schemas.openxmlformats.org/officeDocument/2006/relationships/slideLayout" Target="../slideLayouts/slideLayout10.xml"/><Relationship Id="rId31" Type="http://schemas.openxmlformats.org/officeDocument/2006/relationships/tags" Target="../tags/tag3.xml"/><Relationship Id="rId44" Type="http://schemas.openxmlformats.org/officeDocument/2006/relationships/tags" Target="../tags/tag16.xml"/><Relationship Id="rId52" Type="http://schemas.openxmlformats.org/officeDocument/2006/relationships/tags" Target="../tags/tag24.xml"/><Relationship Id="rId60" Type="http://schemas.openxmlformats.org/officeDocument/2006/relationships/tags" Target="../tags/tag32.xml"/><Relationship Id="rId65" Type="http://schemas.openxmlformats.org/officeDocument/2006/relationships/tags" Target="../tags/tag37.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29"/>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0"/>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1"/>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2"/>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3"/>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4"/>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5"/>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6"/>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7"/>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8"/>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1"/>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2"/>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3"/>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4"/>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5"/>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6"/>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7"/>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8"/>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9"/>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2"/>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3"/>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4"/>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5"/>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6"/>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7"/>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8"/>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9"/>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0"/>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1"/>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4"/>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5"/>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6"/>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07" r:id="rId2"/>
    <p:sldLayoutId id="2147484203" r:id="rId3"/>
    <p:sldLayoutId id="2147484208" r:id="rId4"/>
    <p:sldLayoutId id="2147484204" r:id="rId5"/>
    <p:sldLayoutId id="2147484209" r:id="rId6"/>
    <p:sldLayoutId id="2147484197" r:id="rId7"/>
    <p:sldLayoutId id="2147484087" r:id="rId8"/>
    <p:sldLayoutId id="2147484098" r:id="rId9"/>
    <p:sldLayoutId id="2147484086" r:id="rId10"/>
    <p:sldLayoutId id="2147484099" r:id="rId11"/>
    <p:sldLayoutId id="2147484106" r:id="rId12"/>
    <p:sldLayoutId id="2147484092" r:id="rId13"/>
    <p:sldLayoutId id="2147484196" r:id="rId14"/>
    <p:sldLayoutId id="2147484201" r:id="rId15"/>
    <p:sldLayoutId id="2147484198" r:id="rId16"/>
    <p:sldLayoutId id="2147484202" r:id="rId17"/>
    <p:sldLayoutId id="2147484199" r:id="rId18"/>
    <p:sldLayoutId id="2147484200" r:id="rId19"/>
    <p:sldLayoutId id="2147484130" r:id="rId20"/>
    <p:sldLayoutId id="2147484205" r:id="rId21"/>
    <p:sldLayoutId id="2147484206" r:id="rId22"/>
    <p:sldLayoutId id="2147484093" r:id="rId23"/>
    <p:sldLayoutId id="2147484127" r:id="rId24"/>
    <p:sldLayoutId id="2147484094" r:id="rId25"/>
    <p:sldLayoutId id="2147484195" r:id="rId26"/>
    <p:sldLayoutId id="2147484096" r:id="rId27"/>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jpe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4"/>
          <p:cNvSpPr>
            <a:spLocks noGrp="1"/>
          </p:cNvSpPr>
          <p:nvPr>
            <p:ph type="body" sz="quarter" idx="12"/>
          </p:nvPr>
        </p:nvSpPr>
        <p:spPr>
          <a:xfrm>
            <a:off x="274638" y="4183062"/>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smtClean="0"/>
              <a:t>Timothy </a:t>
            </a:r>
            <a:r>
              <a:rPr lang="en-US" smtClean="0"/>
              <a:t>Warner</a:t>
            </a:r>
          </a:p>
          <a:p>
            <a:pPr lvl="0"/>
            <a:r>
              <a:rPr lang="en-US" smtClean="0">
                <a:solidFill>
                  <a:srgbClr val="FF0000"/>
                </a:solidFill>
              </a:rPr>
              <a:t>@TechTrainerTim</a:t>
            </a:r>
            <a:endParaRPr lang="en-US" smtClean="0">
              <a:solidFill>
                <a:srgbClr val="FF0000"/>
              </a:solidFill>
            </a:endParaRPr>
          </a:p>
          <a:p>
            <a:pPr lvl="0"/>
            <a:endParaRPr lang="en-US" dirty="0"/>
          </a:p>
        </p:txBody>
      </p:sp>
      <p:sp>
        <p:nvSpPr>
          <p:cNvPr id="17" name="Title 1"/>
          <p:cNvSpPr>
            <a:spLocks noGrp="1"/>
          </p:cNvSpPr>
          <p:nvPr>
            <p:ph type="title"/>
          </p:nvPr>
        </p:nvSpPr>
        <p:spPr>
          <a:noFill/>
        </p:spPr>
        <p:txBody>
          <a:bodyPr lIns="91440" tIns="91440" rIns="91440" bIns="91440" anchor="t" anchorCtr="0"/>
          <a:lstStyle>
            <a:lvl1pPr>
              <a:defRPr sz="6000" spc="-80" baseline="0">
                <a:solidFill>
                  <a:srgbClr val="0072C6"/>
                </a:solidFill>
              </a:defRPr>
            </a:lvl1pPr>
          </a:lstStyle>
          <a:p>
            <a:r>
              <a:rPr lang="en-US" smtClean="0"/>
              <a:t>Windows PowerShell DSC Implementation Tips</a:t>
            </a:r>
            <a:endParaRPr lang="en-US" dirty="0"/>
          </a:p>
        </p:txBody>
      </p:sp>
      <p:pic>
        <p:nvPicPr>
          <p:cNvPr id="4" name="Picture Placeholder 7"/>
          <p:cNvPicPr>
            <a:picLocks noChangeAspect="1"/>
          </p:cNvPicPr>
          <p:nvPr/>
        </p:nvPicPr>
        <p:blipFill>
          <a:blip r:embed="rId2">
            <a:extLst>
              <a:ext uri="{28A0092B-C50C-407E-A947-70E740481C1C}">
                <a14:useLocalDpi xmlns:a14="http://schemas.microsoft.com/office/drawing/2010/main" val="0"/>
              </a:ext>
            </a:extLst>
          </a:blip>
          <a:srcRect l="4667" r="4667"/>
          <a:stretch>
            <a:fillRect/>
          </a:stretch>
        </p:blipFill>
        <p:spPr>
          <a:xfrm>
            <a:off x="5989637" y="4335462"/>
            <a:ext cx="2438400" cy="2438400"/>
          </a:xfrm>
          <a:prstGeom prst="rect">
            <a:avLst/>
          </a:prstGeom>
        </p:spPr>
      </p:pic>
      <p:pic>
        <p:nvPicPr>
          <p:cNvPr id="2" name="Picture 1"/>
          <p:cNvPicPr>
            <a:picLocks noChangeAspect="1"/>
          </p:cNvPicPr>
          <p:nvPr/>
        </p:nvPicPr>
        <p:blipFill>
          <a:blip r:embed="rId3"/>
          <a:stretch>
            <a:fillRect/>
          </a:stretch>
        </p:blipFill>
        <p:spPr>
          <a:xfrm>
            <a:off x="122237" y="5630862"/>
            <a:ext cx="2466667" cy="971429"/>
          </a:xfrm>
          <a:prstGeom prst="rect">
            <a:avLst/>
          </a:prstGeom>
        </p:spPr>
      </p:pic>
    </p:spTree>
    <p:extLst>
      <p:ext uri="{BB962C8B-B14F-4D97-AF65-F5344CB8AC3E}">
        <p14:creationId xmlns:p14="http://schemas.microsoft.com/office/powerpoint/2010/main" val="1251601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Configuration drift</a:t>
            </a:r>
            <a:endParaRPr lang="en-US" dirty="0"/>
          </a:p>
        </p:txBody>
      </p:sp>
      <p:sp>
        <p:nvSpPr>
          <p:cNvPr id="8" name="Text Placeholder 4"/>
          <p:cNvSpPr>
            <a:spLocks noGrp="1"/>
          </p:cNvSpPr>
          <p:nvPr>
            <p:ph type="body" sz="quarter" idx="12" hasCustomPrompt="1"/>
          </p:nvPr>
        </p:nvSpPr>
        <p:spPr>
          <a:xfrm>
            <a:off x="274638" y="3954463"/>
            <a:ext cx="10058401" cy="2289858"/>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smtClean="0"/>
              <a:t>Inconsistent server configuration due to (a) continual hardware and software changes; and/or (b) missing or ineffective change management processes</a:t>
            </a:r>
            <a:endParaRPr lang="en-US" dirty="0"/>
          </a:p>
        </p:txBody>
      </p:sp>
    </p:spTree>
    <p:extLst>
      <p:ext uri="{BB962C8B-B14F-4D97-AF65-F5344CB8AC3E}">
        <p14:creationId xmlns:p14="http://schemas.microsoft.com/office/powerpoint/2010/main" val="40170088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Configuration Drift Ramifications</a:t>
            </a:r>
          </a:p>
        </p:txBody>
      </p:sp>
      <p:sp>
        <p:nvSpPr>
          <p:cNvPr id="5" name="Content Placeholder 4"/>
          <p:cNvSpPr>
            <a:spLocks noGrp="1"/>
          </p:cNvSpPr>
          <p:nvPr>
            <p:ph idx="4294967295"/>
          </p:nvPr>
        </p:nvSpPr>
        <p:spPr>
          <a:xfrm>
            <a:off x="444326" y="1705526"/>
            <a:ext cx="5429684" cy="4437962"/>
          </a:xfrm>
          <a:prstGeom prst="rect">
            <a:avLst/>
          </a:prstGeom>
        </p:spPr>
        <p:txBody>
          <a:bodyPr/>
          <a:lstStyle/>
          <a:p>
            <a:pPr>
              <a:spcAft>
                <a:spcPts val="300"/>
              </a:spcAft>
            </a:pPr>
            <a:r>
              <a:rPr lang="en-US" sz="2400" smtClean="0"/>
              <a:t>High availability and disaster recovery failures</a:t>
            </a:r>
          </a:p>
          <a:p>
            <a:pPr lvl="1">
              <a:spcAft>
                <a:spcPts val="300"/>
              </a:spcAft>
            </a:pPr>
            <a:r>
              <a:rPr lang="en-US" sz="2400" smtClean="0">
                <a:solidFill>
                  <a:srgbClr val="00B050"/>
                </a:solidFill>
              </a:rPr>
              <a:t>Southwest Airlines</a:t>
            </a:r>
          </a:p>
          <a:p>
            <a:pPr>
              <a:spcAft>
                <a:spcPts val="300"/>
              </a:spcAft>
            </a:pPr>
            <a:r>
              <a:rPr lang="en-US" sz="2400" smtClean="0"/>
              <a:t>Compliance audit failures</a:t>
            </a:r>
            <a:endParaRPr lang="en-US" sz="2400"/>
          </a:p>
          <a:p>
            <a:pPr>
              <a:spcAft>
                <a:spcPts val="300"/>
              </a:spcAft>
            </a:pPr>
            <a:r>
              <a:rPr lang="en-US" sz="2400"/>
              <a:t>Reduced </a:t>
            </a:r>
            <a:r>
              <a:rPr lang="en-US" sz="2400" smtClean="0"/>
              <a:t>performance</a:t>
            </a:r>
          </a:p>
          <a:p>
            <a:pPr>
              <a:spcAft>
                <a:spcPts val="300"/>
              </a:spcAft>
            </a:pPr>
            <a:r>
              <a:rPr lang="en-US" sz="2400" smtClean="0"/>
              <a:t>Reduced security</a:t>
            </a:r>
            <a:endParaRPr lang="en-US" sz="2400"/>
          </a:p>
          <a:p>
            <a:pPr>
              <a:spcAft>
                <a:spcPts val="300"/>
              </a:spcAft>
            </a:pPr>
            <a:r>
              <a:rPr lang="en-US" sz="2400"/>
              <a:t>Reduced availability</a:t>
            </a:r>
          </a:p>
          <a:p>
            <a:pPr lvl="1">
              <a:spcAft>
                <a:spcPts val="300"/>
              </a:spcAft>
            </a:pPr>
            <a:r>
              <a:rPr lang="en-US" sz="2400">
                <a:solidFill>
                  <a:srgbClr val="00B050"/>
                </a:solidFill>
              </a:rPr>
              <a:t>SLA impacts</a:t>
            </a:r>
          </a:p>
          <a:p>
            <a:pPr>
              <a:spcAft>
                <a:spcPts val="300"/>
              </a:spcAft>
            </a:pPr>
            <a:r>
              <a:rPr lang="en-US" sz="2400"/>
              <a:t>High cost of manual </a:t>
            </a:r>
            <a:r>
              <a:rPr lang="en-US" sz="2400" smtClean="0"/>
              <a:t>labor</a:t>
            </a:r>
            <a:endParaRPr lang="en-US" sz="2400"/>
          </a:p>
        </p:txBody>
      </p:sp>
      <p:pic>
        <p:nvPicPr>
          <p:cNvPr id="6146" name="Picture 2" descr="https://dl.dropboxusercontent.com/u/1989993/ICON_SEARCH_FILES/img/Abstract_Ideas/Blue/Bug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437" y="5554662"/>
            <a:ext cx="1177564" cy="13801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8237" y="1724345"/>
            <a:ext cx="5958972" cy="4152512"/>
          </a:xfrm>
          <a:prstGeom prst="rect">
            <a:avLst/>
          </a:prstGeom>
        </p:spPr>
      </p:pic>
    </p:spTree>
    <p:extLst>
      <p:ext uri="{BB962C8B-B14F-4D97-AF65-F5344CB8AC3E}">
        <p14:creationId xmlns:p14="http://schemas.microsoft.com/office/powerpoint/2010/main" val="3452803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5760" y="1097280"/>
            <a:ext cx="7315200" cy="1181862"/>
          </a:xfrm>
        </p:spPr>
        <p:txBody>
          <a:bodyPr/>
          <a:lstStyle/>
          <a:p>
            <a:r>
              <a:rPr lang="en-US" smtClean="0">
                <a:solidFill>
                  <a:srgbClr val="FFFF00"/>
                </a:solidFill>
              </a:rPr>
              <a:t>A</a:t>
            </a:r>
            <a:r>
              <a:rPr lang="en-US" smtClean="0"/>
              <a:t> Solution</a:t>
            </a:r>
            <a:endParaRPr lang="en-US"/>
          </a:p>
        </p:txBody>
      </p:sp>
    </p:spTree>
    <p:extLst>
      <p:ext uri="{BB962C8B-B14F-4D97-AF65-F5344CB8AC3E}">
        <p14:creationId xmlns:p14="http://schemas.microsoft.com/office/powerpoint/2010/main" val="259046581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2179058"/>
          </a:xfrm>
        </p:spPr>
        <p:txBody>
          <a:bodyPr/>
          <a:lstStyle/>
          <a:p>
            <a:r>
              <a:rPr lang="en-US" smtClean="0"/>
              <a:t>Configuration Management (CM)</a:t>
            </a:r>
            <a:endParaRPr lang="en-US" dirty="0"/>
          </a:p>
        </p:txBody>
      </p:sp>
      <p:sp>
        <p:nvSpPr>
          <p:cNvPr id="8" name="Text Placeholder 4"/>
          <p:cNvSpPr>
            <a:spLocks noGrp="1"/>
          </p:cNvSpPr>
          <p:nvPr>
            <p:ph type="body" sz="quarter" idx="12" hasCustomPrompt="1"/>
          </p:nvPr>
        </p:nvSpPr>
        <p:spPr>
          <a:xfrm>
            <a:off x="274638" y="3954463"/>
            <a:ext cx="10058401" cy="1292662"/>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smtClean="0"/>
              <a:t>Systematic control of hardware and software changes.</a:t>
            </a:r>
            <a:endParaRPr lang="en-US" dirty="0"/>
          </a:p>
        </p:txBody>
      </p:sp>
      <p:pic>
        <p:nvPicPr>
          <p:cNvPr id="2" name="Picture 1"/>
          <p:cNvPicPr>
            <a:picLocks noChangeAspect="1"/>
          </p:cNvPicPr>
          <p:nvPr/>
        </p:nvPicPr>
        <p:blipFill>
          <a:blip r:embed="rId2"/>
          <a:stretch>
            <a:fillRect/>
          </a:stretch>
        </p:blipFill>
        <p:spPr>
          <a:xfrm>
            <a:off x="427037" y="3725862"/>
            <a:ext cx="352381" cy="323810"/>
          </a:xfrm>
          <a:prstGeom prst="rect">
            <a:avLst/>
          </a:prstGeom>
        </p:spPr>
      </p:pic>
    </p:spTree>
    <p:extLst>
      <p:ext uri="{BB962C8B-B14F-4D97-AF65-F5344CB8AC3E}">
        <p14:creationId xmlns:p14="http://schemas.microsoft.com/office/powerpoint/2010/main" val="2520311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5760" y="1097280"/>
            <a:ext cx="7315200" cy="1181862"/>
          </a:xfrm>
        </p:spPr>
        <p:txBody>
          <a:bodyPr/>
          <a:lstStyle/>
          <a:p>
            <a:r>
              <a:rPr lang="en-US" smtClean="0"/>
              <a:t>DSC Quick Review</a:t>
            </a:r>
            <a:endParaRPr lang="en-US"/>
          </a:p>
        </p:txBody>
      </p:sp>
    </p:spTree>
    <p:extLst>
      <p:ext uri="{BB962C8B-B14F-4D97-AF65-F5344CB8AC3E}">
        <p14:creationId xmlns:p14="http://schemas.microsoft.com/office/powerpoint/2010/main" val="375611523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Common Information Model (CIM)</a:t>
            </a:r>
            <a:endParaRPr lang="en-US" dirty="0"/>
          </a:p>
        </p:txBody>
      </p:sp>
      <p:sp>
        <p:nvSpPr>
          <p:cNvPr id="3" name="Text Placeholder 2"/>
          <p:cNvSpPr>
            <a:spLocks noGrp="1"/>
          </p:cNvSpPr>
          <p:nvPr>
            <p:ph type="body" sz="quarter" idx="10"/>
          </p:nvPr>
        </p:nvSpPr>
        <p:spPr>
          <a:xfrm>
            <a:off x="365760" y="1371600"/>
            <a:ext cx="11704320" cy="4333494"/>
          </a:xfrm>
        </p:spPr>
        <p:txBody>
          <a:bodyPr/>
          <a:lstStyle/>
          <a:p>
            <a:r>
              <a:rPr lang="en-US" smtClean="0"/>
              <a:t>DMTF Open Standard</a:t>
            </a:r>
            <a:endParaRPr lang="en-US" dirty="0"/>
          </a:p>
          <a:p>
            <a:pPr lvl="1"/>
            <a:r>
              <a:rPr lang="en-US" smtClean="0"/>
              <a:t>Defines managed hardware and software</a:t>
            </a:r>
          </a:p>
          <a:p>
            <a:pPr lvl="1"/>
            <a:r>
              <a:rPr lang="en-US" smtClean="0"/>
              <a:t>Managed Object Format (</a:t>
            </a:r>
            <a:r>
              <a:rPr lang="en-US" b="1" smtClean="0">
                <a:solidFill>
                  <a:srgbClr val="3C3C3C"/>
                </a:solidFill>
              </a:rPr>
              <a:t>MOF</a:t>
            </a:r>
            <a:r>
              <a:rPr lang="en-US" smtClean="0"/>
              <a:t>)</a:t>
            </a:r>
            <a:endParaRPr lang="en-US" dirty="0"/>
          </a:p>
          <a:p>
            <a:pPr lvl="1"/>
            <a:endParaRPr lang="en-US" dirty="0"/>
          </a:p>
          <a:p>
            <a:r>
              <a:rPr lang="en-US" smtClean="0"/>
              <a:t>Windows Management Instrumentation (WMI)</a:t>
            </a:r>
            <a:endParaRPr lang="en-US" dirty="0"/>
          </a:p>
          <a:p>
            <a:pPr lvl="1"/>
            <a:r>
              <a:rPr lang="en-US" smtClean="0"/>
              <a:t>Microsoft's CIM implementation</a:t>
            </a:r>
          </a:p>
          <a:p>
            <a:pPr lvl="1"/>
            <a:r>
              <a:rPr lang="en-US" smtClean="0"/>
              <a:t>There's only one repository!</a:t>
            </a:r>
            <a:endParaRPr lang="en-US" dirty="0"/>
          </a:p>
          <a:p>
            <a:pPr lvl="1"/>
            <a:endParaRPr lang="en-US" dirty="0"/>
          </a:p>
          <a:p>
            <a:r>
              <a:rPr lang="en-US" smtClean="0"/>
              <a:t>Windows PowerShell</a:t>
            </a:r>
            <a:endParaRPr lang="en-US" dirty="0"/>
          </a:p>
          <a:p>
            <a:pPr lvl="1"/>
            <a:r>
              <a:rPr lang="en-US" smtClean="0"/>
              <a:t>Old WMI commands (</a:t>
            </a:r>
            <a:r>
              <a:rPr lang="en-US" b="1" smtClean="0">
                <a:solidFill>
                  <a:srgbClr val="3C3C3C"/>
                </a:solidFill>
              </a:rPr>
              <a:t>Get-WMIObject</a:t>
            </a:r>
            <a:r>
              <a:rPr lang="en-US" smtClean="0"/>
              <a:t>)</a:t>
            </a:r>
          </a:p>
          <a:p>
            <a:pPr lvl="1"/>
            <a:r>
              <a:rPr lang="en-US" smtClean="0"/>
              <a:t>New CIM commands (</a:t>
            </a:r>
            <a:r>
              <a:rPr lang="en-US" b="1" smtClean="0">
                <a:solidFill>
                  <a:srgbClr val="3C3C3C"/>
                </a:solidFill>
              </a:rPr>
              <a:t>Get-CIMInstance</a:t>
            </a:r>
            <a:r>
              <a:rPr lang="en-US" smtClean="0"/>
              <a:t>)</a:t>
            </a:r>
            <a:endParaRPr lang="en-US" dirty="0"/>
          </a:p>
        </p:txBody>
      </p:sp>
      <p:pic>
        <p:nvPicPr>
          <p:cNvPr id="3074" name="Picture 2" descr="http://www.cloudscapeseries.eu/sites/default/files/dmtf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6680" y="2963862"/>
            <a:ext cx="4343400"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696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CIM/WMI Repository</a:t>
            </a:r>
          </a:p>
        </p:txBody>
      </p:sp>
      <p:pic>
        <p:nvPicPr>
          <p:cNvPr id="5" name="Picture 4"/>
          <p:cNvPicPr>
            <a:picLocks noChangeAspect="1"/>
          </p:cNvPicPr>
          <p:nvPr/>
        </p:nvPicPr>
        <p:blipFill>
          <a:blip r:embed="rId2"/>
          <a:stretch>
            <a:fillRect/>
          </a:stretch>
        </p:blipFill>
        <p:spPr>
          <a:xfrm>
            <a:off x="1975807" y="1364992"/>
            <a:ext cx="8484862" cy="5543333"/>
          </a:xfrm>
          <a:prstGeom prst="rect">
            <a:avLst/>
          </a:prstGeom>
        </p:spPr>
      </p:pic>
      <p:sp>
        <p:nvSpPr>
          <p:cNvPr id="6" name="Rectangle 5"/>
          <p:cNvSpPr/>
          <p:nvPr/>
        </p:nvSpPr>
        <p:spPr>
          <a:xfrm>
            <a:off x="5633074" y="1280043"/>
            <a:ext cx="1197755" cy="4443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Rectangle 6"/>
          <p:cNvSpPr/>
          <p:nvPr/>
        </p:nvSpPr>
        <p:spPr>
          <a:xfrm>
            <a:off x="2231815" y="2716944"/>
            <a:ext cx="1042322" cy="1997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Rectangle 7"/>
          <p:cNvSpPr/>
          <p:nvPr/>
        </p:nvSpPr>
        <p:spPr>
          <a:xfrm>
            <a:off x="4051306" y="3393539"/>
            <a:ext cx="1398905" cy="2088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p:nvSpPr>
        <p:spPr>
          <a:xfrm>
            <a:off x="5770221" y="3602408"/>
            <a:ext cx="1398905" cy="2088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p:nvSpPr>
        <p:spPr>
          <a:xfrm>
            <a:off x="2053523" y="6125924"/>
            <a:ext cx="3049248" cy="4388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7170" name="Picture 2" descr="https://dl.dropboxusercontent.com/u/1989993/ICON_SEARCH_FILES/img/Non_Tech_Objects/Blue/Tools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126" y="5408996"/>
            <a:ext cx="1319283" cy="14708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970837" y="754062"/>
            <a:ext cx="4191000" cy="627864"/>
          </a:xfrm>
          <a:prstGeom prst="rect">
            <a:avLst/>
          </a:prstGeom>
          <a:noFill/>
        </p:spPr>
        <p:txBody>
          <a:bodyPr wrap="square" lIns="182880" tIns="146304" rIns="182880" bIns="146304" rtlCol="0">
            <a:spAutoFit/>
          </a:bodyPr>
          <a:lstStyle/>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
        <p:nvSpPr>
          <p:cNvPr id="3" name="TextBox 2"/>
          <p:cNvSpPr txBox="1"/>
          <p:nvPr/>
        </p:nvSpPr>
        <p:spPr>
          <a:xfrm>
            <a:off x="7169126" y="191428"/>
            <a:ext cx="3657600" cy="627864"/>
          </a:xfrm>
          <a:prstGeom prst="rect">
            <a:avLst/>
          </a:prstGeom>
          <a:noFill/>
        </p:spPr>
        <p:txBody>
          <a:bodyPr wrap="square" lIns="182880" tIns="146304" rIns="182880" bIns="146304" rtlCol="0">
            <a:spAutoFit/>
          </a:bodyPr>
          <a:lstStyle/>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
        <p:nvSpPr>
          <p:cNvPr id="9" name="TextBox 8"/>
          <p:cNvSpPr txBox="1"/>
          <p:nvPr/>
        </p:nvSpPr>
        <p:spPr>
          <a:xfrm>
            <a:off x="8901870" y="542977"/>
            <a:ext cx="3849711" cy="627864"/>
          </a:xfrm>
          <a:prstGeom prst="rect">
            <a:avLst/>
          </a:prstGeom>
          <a:noFill/>
        </p:spPr>
        <p:txBody>
          <a:bodyPr wrap="square" lIns="182880" tIns="146304" rIns="182880" bIns="146304" rtlCol="0">
            <a:spAutoFit/>
          </a:bodyPr>
          <a:lstStyle/>
          <a:p>
            <a:pPr>
              <a:lnSpc>
                <a:spcPct val="90000"/>
              </a:lnSpc>
              <a:spcAft>
                <a:spcPts val="600"/>
              </a:spcAft>
            </a:pPr>
            <a:r>
              <a:rPr lang="en-US" sz="2400" smtClean="0">
                <a:solidFill>
                  <a:srgbClr val="0070C0"/>
                </a:solidFill>
              </a:rPr>
              <a:t>http://timw.info/wmie</a:t>
            </a:r>
            <a:endParaRPr lang="en-US" sz="2400" dirty="0" err="1" smtClean="0">
              <a:solidFill>
                <a:srgbClr val="0070C0"/>
              </a:solidFill>
            </a:endParaRPr>
          </a:p>
        </p:txBody>
      </p:sp>
    </p:spTree>
    <p:extLst>
      <p:ext uri="{BB962C8B-B14F-4D97-AF65-F5344CB8AC3E}">
        <p14:creationId xmlns:p14="http://schemas.microsoft.com/office/powerpoint/2010/main" val="158055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DSC High-Level Architecture</a:t>
            </a:r>
          </a:p>
        </p:txBody>
      </p:sp>
      <p:pic>
        <p:nvPicPr>
          <p:cNvPr id="1026" name="Picture 2" descr="https://4sysops.com/wp-content/uploads/2015/02/Birds-eye-perspective-of-Windows-PowerShell-DS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871" y="1363938"/>
            <a:ext cx="10458732" cy="55255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537325" y="1355538"/>
            <a:ext cx="1377900" cy="16607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p:cNvSpPr/>
          <p:nvPr/>
        </p:nvSpPr>
        <p:spPr>
          <a:xfrm>
            <a:off x="4033761" y="1355536"/>
            <a:ext cx="1495526" cy="118181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p:cNvSpPr/>
          <p:nvPr/>
        </p:nvSpPr>
        <p:spPr>
          <a:xfrm>
            <a:off x="10069704" y="1355538"/>
            <a:ext cx="1377900" cy="11818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p:cNvSpPr/>
          <p:nvPr/>
        </p:nvSpPr>
        <p:spPr>
          <a:xfrm>
            <a:off x="988871" y="1363939"/>
            <a:ext cx="1495526" cy="12930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Right Arrow 7"/>
          <p:cNvSpPr/>
          <p:nvPr/>
        </p:nvSpPr>
        <p:spPr>
          <a:xfrm>
            <a:off x="2484397" y="2730594"/>
            <a:ext cx="5091509" cy="29406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TextBox 12"/>
          <p:cNvSpPr txBox="1"/>
          <p:nvPr/>
        </p:nvSpPr>
        <p:spPr>
          <a:xfrm>
            <a:off x="7726656" y="5339426"/>
            <a:ext cx="4377354" cy="1348061"/>
          </a:xfrm>
          <a:prstGeom prst="rect">
            <a:avLst/>
          </a:prstGeom>
          <a:noFill/>
        </p:spPr>
        <p:txBody>
          <a:bodyPr wrap="square" rtlCol="0">
            <a:spAutoFit/>
          </a:bodyPr>
          <a:lstStyle/>
          <a:p>
            <a:pPr marL="342900" indent="-342900">
              <a:buFont typeface="Arial" panose="020B0604020202020204" pitchFamily="34" charset="0"/>
              <a:buChar char="•"/>
            </a:pPr>
            <a:r>
              <a:rPr lang="en-US" sz="2040" smtClean="0"/>
              <a:t>HTTP</a:t>
            </a:r>
          </a:p>
          <a:p>
            <a:pPr marL="342900" indent="-342900">
              <a:buFont typeface="Arial" panose="020B0604020202020204" pitchFamily="34" charset="0"/>
              <a:buChar char="•"/>
            </a:pPr>
            <a:r>
              <a:rPr lang="en-US" sz="2040" smtClean="0"/>
              <a:t>HTTPS</a:t>
            </a:r>
          </a:p>
          <a:p>
            <a:pPr marL="342900" indent="-342900">
              <a:buFont typeface="Arial" panose="020B0604020202020204" pitchFamily="34" charset="0"/>
              <a:buChar char="•"/>
            </a:pPr>
            <a:r>
              <a:rPr lang="en-US" sz="2040" smtClean="0"/>
              <a:t>SMB</a:t>
            </a:r>
          </a:p>
          <a:p>
            <a:pPr marL="342900" indent="-342900">
              <a:buFont typeface="Arial" panose="020B0604020202020204" pitchFamily="34" charset="0"/>
              <a:buChar char="•"/>
            </a:pPr>
            <a:r>
              <a:rPr lang="en-US" sz="2040" smtClean="0"/>
              <a:t>Azure Automation DSC</a:t>
            </a:r>
            <a:endParaRPr lang="en-US" sz="2040"/>
          </a:p>
        </p:txBody>
      </p:sp>
      <p:sp>
        <p:nvSpPr>
          <p:cNvPr id="14" name="Rectangle 13"/>
          <p:cNvSpPr/>
          <p:nvPr/>
        </p:nvSpPr>
        <p:spPr>
          <a:xfrm>
            <a:off x="6159425" y="5339426"/>
            <a:ext cx="1274583" cy="15584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TextBox 11"/>
          <p:cNvSpPr txBox="1"/>
          <p:nvPr/>
        </p:nvSpPr>
        <p:spPr>
          <a:xfrm>
            <a:off x="198437" y="2877626"/>
            <a:ext cx="2918273" cy="1661993"/>
          </a:xfrm>
          <a:prstGeom prst="rect">
            <a:avLst/>
          </a:prstGeom>
          <a:noFill/>
        </p:spPr>
        <p:txBody>
          <a:bodyPr wrap="square" rtlCol="0">
            <a:spAutoFit/>
          </a:bodyPr>
          <a:lstStyle/>
          <a:p>
            <a:r>
              <a:rPr lang="en-US" sz="2040" smtClean="0"/>
              <a:t>The goal of a DSC configuration is producing a MOF file - you don't need to use Windows PowerShell</a:t>
            </a:r>
            <a:endParaRPr lang="en-US" sz="2040"/>
          </a:p>
        </p:txBody>
      </p:sp>
      <p:sp>
        <p:nvSpPr>
          <p:cNvPr id="15" name="TextBox 14"/>
          <p:cNvSpPr txBox="1"/>
          <p:nvPr/>
        </p:nvSpPr>
        <p:spPr>
          <a:xfrm>
            <a:off x="5348648" y="3181246"/>
            <a:ext cx="4377354" cy="720197"/>
          </a:xfrm>
          <a:prstGeom prst="rect">
            <a:avLst/>
          </a:prstGeom>
          <a:noFill/>
        </p:spPr>
        <p:txBody>
          <a:bodyPr wrap="square" rtlCol="0">
            <a:spAutoFit/>
          </a:bodyPr>
          <a:lstStyle/>
          <a:p>
            <a:pPr marL="342900" indent="-342900">
              <a:buFont typeface="Arial" panose="020B0604020202020204" pitchFamily="34" charset="0"/>
              <a:buChar char="•"/>
            </a:pPr>
            <a:r>
              <a:rPr lang="en-US" sz="2040" smtClean="0"/>
              <a:t>WMF v4</a:t>
            </a:r>
          </a:p>
          <a:p>
            <a:pPr marL="342900" indent="-342900">
              <a:buFont typeface="Arial" panose="020B0604020202020204" pitchFamily="34" charset="0"/>
              <a:buChar char="•"/>
            </a:pPr>
            <a:r>
              <a:rPr lang="en-US" sz="2040" smtClean="0"/>
              <a:t>WMF v5</a:t>
            </a:r>
            <a:endParaRPr lang="en-US" sz="2040"/>
          </a:p>
        </p:txBody>
      </p:sp>
    </p:spTree>
    <p:extLst>
      <p:ext uri="{BB962C8B-B14F-4D97-AF65-F5344CB8AC3E}">
        <p14:creationId xmlns:p14="http://schemas.microsoft.com/office/powerpoint/2010/main" val="753209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8" grpId="0" animBg="1"/>
      <p:bldP spid="13" grpId="0"/>
      <p:bldP spid="14" grpId="0" animBg="1"/>
      <p:bldP spid="12"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DSC Resources</a:t>
            </a:r>
          </a:p>
        </p:txBody>
      </p:sp>
      <p:sp>
        <p:nvSpPr>
          <p:cNvPr id="3" name="Content Placeholder 2"/>
          <p:cNvSpPr>
            <a:spLocks noGrp="1"/>
          </p:cNvSpPr>
          <p:nvPr>
            <p:ph idx="4294967295"/>
          </p:nvPr>
        </p:nvSpPr>
        <p:spPr>
          <a:xfrm>
            <a:off x="279239" y="1897062"/>
            <a:ext cx="5460962" cy="4187108"/>
          </a:xfrm>
          <a:prstGeom prst="rect">
            <a:avLst/>
          </a:prstGeom>
        </p:spPr>
        <p:txBody>
          <a:bodyPr/>
          <a:lstStyle/>
          <a:p>
            <a:r>
              <a:rPr lang="en-US" sz="2400"/>
              <a:t>Building blocks of a DSC configuration</a:t>
            </a:r>
          </a:p>
          <a:p>
            <a:r>
              <a:rPr lang="en-US" sz="2400"/>
              <a:t>They're PowerShell modules</a:t>
            </a:r>
          </a:p>
          <a:p>
            <a:r>
              <a:rPr lang="en-US" sz="2400"/>
              <a:t>1 configuration per </a:t>
            </a:r>
            <a:r>
              <a:rPr lang="en-US" sz="2400" smtClean="0"/>
              <a:t>machine</a:t>
            </a:r>
          </a:p>
          <a:p>
            <a:pPr lvl="1"/>
            <a:r>
              <a:rPr lang="en-US" sz="2400" smtClean="0"/>
              <a:t>Avoid partial configurations</a:t>
            </a:r>
            <a:endParaRPr lang="en-US" sz="2400"/>
          </a:p>
          <a:p>
            <a:r>
              <a:rPr lang="en-US" sz="2400" smtClean="0"/>
              <a:t>Built-in</a:t>
            </a:r>
            <a:endParaRPr lang="en-US" sz="2400"/>
          </a:p>
          <a:p>
            <a:r>
              <a:rPr lang="en-US" sz="2400"/>
              <a:t>Experimental </a:t>
            </a:r>
            <a:r>
              <a:rPr lang="en-US" sz="2400" smtClean="0"/>
              <a:t>(</a:t>
            </a:r>
            <a:r>
              <a:rPr lang="en-US" sz="2400" b="1" smtClean="0">
                <a:solidFill>
                  <a:srgbClr val="0078D7"/>
                </a:solidFill>
              </a:rPr>
              <a:t>x</a:t>
            </a:r>
            <a:r>
              <a:rPr lang="en-US" sz="2400" smtClean="0"/>
              <a:t> </a:t>
            </a:r>
            <a:r>
              <a:rPr lang="en-US" sz="2400"/>
              <a:t>resources)</a:t>
            </a:r>
          </a:p>
          <a:p>
            <a:r>
              <a:rPr lang="en-US" sz="2400"/>
              <a:t>Community </a:t>
            </a:r>
            <a:r>
              <a:rPr lang="en-US" sz="2400" smtClean="0"/>
              <a:t>(</a:t>
            </a:r>
            <a:r>
              <a:rPr lang="en-US" sz="2400" b="1" smtClean="0">
                <a:solidFill>
                  <a:srgbClr val="0078D7"/>
                </a:solidFill>
              </a:rPr>
              <a:t>c</a:t>
            </a:r>
            <a:r>
              <a:rPr lang="en-US" sz="2400" smtClean="0"/>
              <a:t> </a:t>
            </a:r>
            <a:r>
              <a:rPr lang="en-US" sz="2400"/>
              <a:t>resources)</a:t>
            </a:r>
          </a:p>
        </p:txBody>
      </p:sp>
      <p:pic>
        <p:nvPicPr>
          <p:cNvPr id="4" name="Picture 3"/>
          <p:cNvPicPr>
            <a:picLocks noChangeAspect="1"/>
          </p:cNvPicPr>
          <p:nvPr/>
        </p:nvPicPr>
        <p:blipFill>
          <a:blip r:embed="rId2"/>
          <a:stretch>
            <a:fillRect/>
          </a:stretch>
        </p:blipFill>
        <p:spPr>
          <a:xfrm>
            <a:off x="5163672" y="1724343"/>
            <a:ext cx="7016070" cy="3634278"/>
          </a:xfrm>
          <a:prstGeom prst="rect">
            <a:avLst/>
          </a:prstGeom>
        </p:spPr>
      </p:pic>
      <p:pic>
        <p:nvPicPr>
          <p:cNvPr id="8194" name="Picture 2" descr="https://dl.dropboxusercontent.com/u/1989993/ICON_SEARCH_FILES/img/Files/Blue/File_PowerShell_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32" y="5532933"/>
            <a:ext cx="1113333" cy="1324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726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Where to find DSC resources</a:t>
            </a:r>
            <a:endParaRPr lang="en-US" dirty="0"/>
          </a:p>
        </p:txBody>
      </p:sp>
      <p:pic>
        <p:nvPicPr>
          <p:cNvPr id="6" name="Picture 5"/>
          <p:cNvPicPr>
            <a:picLocks noChangeAspect="1"/>
          </p:cNvPicPr>
          <p:nvPr/>
        </p:nvPicPr>
        <p:blipFill>
          <a:blip r:embed="rId2"/>
          <a:stretch>
            <a:fillRect/>
          </a:stretch>
        </p:blipFill>
        <p:spPr>
          <a:xfrm>
            <a:off x="2401077" y="1135062"/>
            <a:ext cx="7633685" cy="5655420"/>
          </a:xfrm>
          <a:prstGeom prst="rect">
            <a:avLst/>
          </a:prstGeom>
        </p:spPr>
      </p:pic>
      <p:sp>
        <p:nvSpPr>
          <p:cNvPr id="7" name="Rounded Rectangle 6"/>
          <p:cNvSpPr/>
          <p:nvPr/>
        </p:nvSpPr>
        <p:spPr bwMode="auto">
          <a:xfrm>
            <a:off x="1265237" y="5326062"/>
            <a:ext cx="9525000" cy="10668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smtClean="0">
                <a:solidFill>
                  <a:schemeClr val="bg1"/>
                </a:solidFill>
                <a:latin typeface="Consolas" panose="020B0609020204030204" pitchFamily="49" charset="0"/>
                <a:ea typeface="Segoe UI" pitchFamily="34" charset="0"/>
                <a:cs typeface="Consolas" panose="020B0609020204030204" pitchFamily="49" charset="0"/>
              </a:rPr>
              <a:t>Install-Module -Name xSharePoint</a:t>
            </a:r>
            <a:endParaRPr lang="en-US" sz="2800" dirty="0" err="1" smtClean="0">
              <a:solidFill>
                <a:schemeClr val="bg1"/>
              </a:solidFill>
              <a:latin typeface="Consolas" panose="020B0609020204030204" pitchFamily="49" charset="0"/>
              <a:ea typeface="Segoe UI" pitchFamily="34" charset="0"/>
              <a:cs typeface="Consolas" panose="020B0609020204030204" pitchFamily="49" charset="0"/>
            </a:endParaRPr>
          </a:p>
        </p:txBody>
      </p:sp>
      <p:pic>
        <p:nvPicPr>
          <p:cNvPr id="8" name="Picture 7"/>
          <p:cNvPicPr>
            <a:picLocks noChangeAspect="1"/>
          </p:cNvPicPr>
          <p:nvPr/>
        </p:nvPicPr>
        <p:blipFill>
          <a:blip r:embed="rId3"/>
          <a:stretch>
            <a:fillRect/>
          </a:stretch>
        </p:blipFill>
        <p:spPr>
          <a:xfrm>
            <a:off x="2399489" y="1135062"/>
            <a:ext cx="7375214" cy="5562600"/>
          </a:xfrm>
          <a:prstGeom prst="rect">
            <a:avLst/>
          </a:prstGeom>
        </p:spPr>
      </p:pic>
      <p:sp>
        <p:nvSpPr>
          <p:cNvPr id="9" name="Rectangle 8"/>
          <p:cNvSpPr/>
          <p:nvPr/>
        </p:nvSpPr>
        <p:spPr bwMode="auto">
          <a:xfrm>
            <a:off x="8961437" y="1592262"/>
            <a:ext cx="813266" cy="30480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8580437" y="3116262"/>
            <a:ext cx="1194266" cy="38100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3246437" y="3127374"/>
            <a:ext cx="1066800" cy="38100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65648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Why I like Philadelphia</a:t>
            </a:r>
            <a:endParaRPr lang="en-US"/>
          </a:p>
        </p:txBody>
      </p:sp>
      <p:pic>
        <p:nvPicPr>
          <p:cNvPr id="7170" name="Picture 2" descr="https://unconfidentialcook.files.wordpress.com/2009/12/dsc_00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3720" y="1280160"/>
            <a:ext cx="6248400" cy="438312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trainingyournextgreatdj.com/wp-content/uploads/2015/08/deo28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637" y="1280160"/>
            <a:ext cx="6749378" cy="4503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73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subTnLst>
                                    <p:set>
                                      <p:cBhvr override="childStyle">
                                        <p:cTn dur="1" fill="hold" display="0" masterRel="nextClick" afterEffect="1"/>
                                        <p:tgtEl>
                                          <p:spTgt spid="717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2"/>
                                        </p:tgtEl>
                                        <p:attrNameLst>
                                          <p:attrName>style.visibility</p:attrName>
                                        </p:attrNameLst>
                                      </p:cBhvr>
                                      <p:to>
                                        <p:strVal val="visible"/>
                                      </p:to>
                                    </p:set>
                                    <p:animEffect transition="in" filter="fade">
                                      <p:cBhvr>
                                        <p:cTn id="12"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DSC Book</a:t>
            </a:r>
            <a:endParaRPr lang="en-US"/>
          </a:p>
        </p:txBody>
      </p:sp>
      <p:sp>
        <p:nvSpPr>
          <p:cNvPr id="4" name="TextBox 3"/>
          <p:cNvSpPr txBox="1"/>
          <p:nvPr/>
        </p:nvSpPr>
        <p:spPr>
          <a:xfrm>
            <a:off x="8580437" y="376872"/>
            <a:ext cx="4419600" cy="627864"/>
          </a:xfrm>
          <a:prstGeom prst="rect">
            <a:avLst/>
          </a:prstGeom>
          <a:noFill/>
        </p:spPr>
        <p:txBody>
          <a:bodyPr wrap="square" lIns="182880" tIns="146304" rIns="182880" bIns="146304" rtlCol="0">
            <a:spAutoFit/>
          </a:bodyPr>
          <a:lstStyle/>
          <a:p>
            <a:pPr>
              <a:lnSpc>
                <a:spcPct val="90000"/>
              </a:lnSpc>
              <a:spcAft>
                <a:spcPts val="600"/>
              </a:spcAft>
            </a:pPr>
            <a:r>
              <a:rPr lang="en-US" sz="2400" smtClean="0">
                <a:gradFill>
                  <a:gsLst>
                    <a:gs pos="2917">
                      <a:schemeClr val="tx1"/>
                    </a:gs>
                    <a:gs pos="30000">
                      <a:schemeClr val="tx1"/>
                    </a:gs>
                  </a:gsLst>
                  <a:lin ang="5400000" scaled="0"/>
                </a:gradFill>
              </a:rPr>
              <a:t>http://timw.info/dscbook</a:t>
            </a:r>
            <a:endParaRPr lang="en-US" sz="2400" dirty="0" err="1" smtClean="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2"/>
          <a:stretch>
            <a:fillRect/>
          </a:stretch>
        </p:blipFill>
        <p:spPr>
          <a:xfrm>
            <a:off x="2636837" y="1135062"/>
            <a:ext cx="6893211" cy="5715000"/>
          </a:xfrm>
          <a:prstGeom prst="rect">
            <a:avLst/>
          </a:prstGeom>
        </p:spPr>
      </p:pic>
    </p:spTree>
    <p:extLst>
      <p:ext uri="{BB962C8B-B14F-4D97-AF65-F5344CB8AC3E}">
        <p14:creationId xmlns:p14="http://schemas.microsoft.com/office/powerpoint/2010/main" val="405697382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5760" y="1097280"/>
            <a:ext cx="7315200" cy="2179058"/>
          </a:xfrm>
        </p:spPr>
        <p:txBody>
          <a:bodyPr/>
          <a:lstStyle/>
          <a:p>
            <a:r>
              <a:rPr lang="en-US" smtClean="0"/>
              <a:t>Focus: Wrap DSC in Another Tool</a:t>
            </a:r>
            <a:endParaRPr lang="en-US"/>
          </a:p>
        </p:txBody>
      </p:sp>
    </p:spTree>
    <p:extLst>
      <p:ext uri="{BB962C8B-B14F-4D97-AF65-F5344CB8AC3E}">
        <p14:creationId xmlns:p14="http://schemas.microsoft.com/office/powerpoint/2010/main" val="85011775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Windows PowerShell DSC is a CM engine</a:t>
            </a:r>
            <a:endParaRPr lang="en-US"/>
          </a:p>
        </p:txBody>
      </p:sp>
      <p:pic>
        <p:nvPicPr>
          <p:cNvPr id="4098" name="Picture 2" descr="https://s-media-cache-ak0.pinimg.com/600x315/e5/96/2a/e5962a7c76197bcd1a9753dfaddf153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420" y="2278062"/>
            <a:ext cx="5715000" cy="300037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808037" y="3878262"/>
            <a:ext cx="3276600" cy="942976"/>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8598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Windows PowerShell DSC is a CM engine</a:t>
            </a:r>
            <a:endParaRPr lang="en-US"/>
          </a:p>
        </p:txBody>
      </p:sp>
      <p:pic>
        <p:nvPicPr>
          <p:cNvPr id="4" name="Picture 3"/>
          <p:cNvPicPr>
            <a:picLocks noChangeAspect="1"/>
          </p:cNvPicPr>
          <p:nvPr/>
        </p:nvPicPr>
        <p:blipFill>
          <a:blip r:embed="rId2"/>
          <a:stretch>
            <a:fillRect/>
          </a:stretch>
        </p:blipFill>
        <p:spPr>
          <a:xfrm>
            <a:off x="2515750" y="1820862"/>
            <a:ext cx="7404340" cy="3810000"/>
          </a:xfrm>
          <a:prstGeom prst="rect">
            <a:avLst/>
          </a:prstGeom>
        </p:spPr>
      </p:pic>
    </p:spTree>
    <p:extLst>
      <p:ext uri="{BB962C8B-B14F-4D97-AF65-F5344CB8AC3E}">
        <p14:creationId xmlns:p14="http://schemas.microsoft.com/office/powerpoint/2010/main" val="420114047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Configuration Management Solutions</a:t>
            </a:r>
          </a:p>
        </p:txBody>
      </p:sp>
      <p:sp>
        <p:nvSpPr>
          <p:cNvPr id="5" name="AutoShape 2" descr="Image result for saltstack logo"/>
          <p:cNvSpPr>
            <a:spLocks noChangeAspect="1" noChangeArrowheads="1"/>
          </p:cNvSpPr>
          <p:nvPr/>
        </p:nvSpPr>
        <p:spPr bwMode="auto">
          <a:xfrm>
            <a:off x="159553" y="-147339"/>
            <a:ext cx="310868" cy="3108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6" name="AutoShape 4" descr="Image result for saltstack logo"/>
          <p:cNvSpPr>
            <a:spLocks noChangeAspect="1" noChangeArrowheads="1"/>
          </p:cNvSpPr>
          <p:nvPr/>
        </p:nvSpPr>
        <p:spPr bwMode="auto">
          <a:xfrm>
            <a:off x="314987" y="8095"/>
            <a:ext cx="310868" cy="3108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pic>
        <p:nvPicPr>
          <p:cNvPr id="1030" name="Picture 6" descr="https://leanpub.com/site_images/saltstackfordevops/saltstack_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3437" y="4623222"/>
            <a:ext cx="2183198" cy="13672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oozing.files.wordpress.com/2015/08/ansible-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7732" y="4335462"/>
            <a:ext cx="2132049" cy="168807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iliconangle.com/files/2010/10/puppet-lab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0065" y="1461930"/>
            <a:ext cx="1870166" cy="184161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3.amazonaws.com/opscode-corpsite/assets/121/pic-chef-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637" y="1461930"/>
            <a:ext cx="1790564" cy="175951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upload.wikimedia.org/wikipedia/commons/8/87/Vagran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6637" y="4411662"/>
            <a:ext cx="1376072" cy="16788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www.normation.com/wp-content/uploads/2015/05/AJzOwTfE0NvzZFy6ntDKXQ-cfengine-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669" y="1885014"/>
            <a:ext cx="3652719" cy="995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033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25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6"/>
                                        </p:tgtEl>
                                        <p:attrNameLst>
                                          <p:attrName>style.visibility</p:attrName>
                                        </p:attrNameLst>
                                      </p:cBhvr>
                                      <p:to>
                                        <p:strVal val="visible"/>
                                      </p:to>
                                    </p:set>
                                    <p:animEffect transition="in" filter="fade">
                                      <p:cBhvr>
                                        <p:cTn id="12" dur="250"/>
                                        <p:tgtEl>
                                          <p:spTgt spid="10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4"/>
                                        </p:tgtEl>
                                        <p:attrNameLst>
                                          <p:attrName>style.visibility</p:attrName>
                                        </p:attrNameLst>
                                      </p:cBhvr>
                                      <p:to>
                                        <p:strVal val="visible"/>
                                      </p:to>
                                    </p:set>
                                    <p:animEffect transition="in" filter="fade">
                                      <p:cBhvr>
                                        <p:cTn id="17" dur="250"/>
                                        <p:tgtEl>
                                          <p:spTgt spid="10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8"/>
                                        </p:tgtEl>
                                        <p:attrNameLst>
                                          <p:attrName>style.visibility</p:attrName>
                                        </p:attrNameLst>
                                      </p:cBhvr>
                                      <p:to>
                                        <p:strVal val="visible"/>
                                      </p:to>
                                    </p:set>
                                    <p:animEffect transition="in" filter="fade">
                                      <p:cBhvr>
                                        <p:cTn id="22" dur="250"/>
                                        <p:tgtEl>
                                          <p:spTgt spid="10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2"/>
                                        </p:tgtEl>
                                        <p:attrNameLst>
                                          <p:attrName>style.visibility</p:attrName>
                                        </p:attrNameLst>
                                      </p:cBhvr>
                                      <p:to>
                                        <p:strVal val="visible"/>
                                      </p:to>
                                    </p:set>
                                    <p:animEffect transition="in" filter="fade">
                                      <p:cBhvr>
                                        <p:cTn id="27" dur="250"/>
                                        <p:tgtEl>
                                          <p:spTgt spid="10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2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Chef...</a:t>
            </a:r>
            <a:endParaRPr lang="en-US"/>
          </a:p>
        </p:txBody>
      </p:sp>
      <p:sp>
        <p:nvSpPr>
          <p:cNvPr id="2" name="Content Placeholder 1"/>
          <p:cNvSpPr>
            <a:spLocks noGrp="1"/>
          </p:cNvSpPr>
          <p:nvPr>
            <p:ph idx="4294967295"/>
          </p:nvPr>
        </p:nvSpPr>
        <p:spPr>
          <a:xfrm>
            <a:off x="449485" y="1640359"/>
            <a:ext cx="6448967" cy="5081771"/>
          </a:xfrm>
          <a:prstGeom prst="rect">
            <a:avLst/>
          </a:prstGeom>
        </p:spPr>
        <p:txBody>
          <a:bodyPr/>
          <a:lstStyle/>
          <a:p>
            <a:pPr>
              <a:spcAft>
                <a:spcPts val="500"/>
              </a:spcAft>
            </a:pPr>
            <a:r>
              <a:rPr lang="en-US" sz="2800" smtClean="0"/>
              <a:t>...</a:t>
            </a:r>
            <a:r>
              <a:rPr lang="en-US" sz="2800" smtClean="0"/>
              <a:t>can make use of DSC resources</a:t>
            </a:r>
          </a:p>
          <a:p>
            <a:pPr>
              <a:spcAft>
                <a:spcPts val="500"/>
              </a:spcAft>
            </a:pPr>
            <a:r>
              <a:rPr lang="en-US" sz="2800" smtClean="0"/>
              <a:t>...has rich reporting and auditing</a:t>
            </a:r>
          </a:p>
          <a:p>
            <a:pPr>
              <a:spcAft>
                <a:spcPts val="500"/>
              </a:spcAft>
            </a:pPr>
            <a:r>
              <a:rPr lang="en-US" sz="2800" smtClean="0"/>
              <a:t>...offers lots of options for administrative tooling</a:t>
            </a:r>
          </a:p>
          <a:p>
            <a:pPr>
              <a:spcAft>
                <a:spcPts val="500"/>
              </a:spcAft>
            </a:pPr>
            <a:r>
              <a:rPr lang="en-US" sz="2800" smtClean="0"/>
              <a:t>...is integrated natively in the Microsoft Azure portal</a:t>
            </a:r>
          </a:p>
          <a:p>
            <a:pPr>
              <a:spcAft>
                <a:spcPts val="500"/>
              </a:spcAft>
            </a:pPr>
            <a:r>
              <a:rPr lang="en-US" sz="2800" smtClean="0"/>
              <a:t>Automating Windows PowerShell DSC with Chef (video)</a:t>
            </a:r>
          </a:p>
          <a:p>
            <a:pPr lvl="1">
              <a:spcAft>
                <a:spcPts val="500"/>
              </a:spcAft>
            </a:pPr>
            <a:r>
              <a:rPr lang="en-US" sz="2800" smtClean="0">
                <a:solidFill>
                  <a:srgbClr val="0070C0"/>
                </a:solidFill>
              </a:rPr>
              <a:t>timw.info/chefdsc</a:t>
            </a:r>
            <a:endParaRPr lang="en-US" sz="2800" smtClean="0">
              <a:solidFill>
                <a:srgbClr val="0070C0"/>
              </a:solidFill>
            </a:endParaRPr>
          </a:p>
          <a:p>
            <a:endParaRPr lang="en-US" sz="2800"/>
          </a:p>
          <a:p>
            <a:endParaRPr lang="en-US"/>
          </a:p>
        </p:txBody>
      </p:sp>
      <p:pic>
        <p:nvPicPr>
          <p:cNvPr id="9220" name="Picture 4" descr="http://social.technet.microsoft.com/wiki/resized-image.ashx/__size/550x0/__key/communityserver-wikis-components-files/00-00-00-00-05/5315.powershell_2D00_logo.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2327" y="538107"/>
            <a:ext cx="2194243" cy="14841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upload.wikimedia.org/wikipedia/en/5/56/Chef_Software_Inc._company_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3637" y="2428401"/>
            <a:ext cx="3911625" cy="4282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224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5760" y="1097280"/>
            <a:ext cx="7315200" cy="4173450"/>
          </a:xfrm>
        </p:spPr>
        <p:txBody>
          <a:bodyPr/>
          <a:lstStyle/>
          <a:p>
            <a:r>
              <a:rPr lang="en-US" smtClean="0"/>
              <a:t>Focus: Write Quality Configuration Scripts</a:t>
            </a:r>
            <a:endParaRPr lang="en-US"/>
          </a:p>
        </p:txBody>
      </p:sp>
    </p:spTree>
    <p:extLst>
      <p:ext uri="{BB962C8B-B14F-4D97-AF65-F5344CB8AC3E}">
        <p14:creationId xmlns:p14="http://schemas.microsoft.com/office/powerpoint/2010/main" val="391121254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Understand DSC resource structure</a:t>
            </a:r>
            <a:endParaRPr lang="en-US"/>
          </a:p>
        </p:txBody>
      </p:sp>
      <p:pic>
        <p:nvPicPr>
          <p:cNvPr id="3" name="Picture 2"/>
          <p:cNvPicPr>
            <a:picLocks noChangeAspect="1"/>
          </p:cNvPicPr>
          <p:nvPr/>
        </p:nvPicPr>
        <p:blipFill>
          <a:blip r:embed="rId2"/>
          <a:stretch>
            <a:fillRect/>
          </a:stretch>
        </p:blipFill>
        <p:spPr>
          <a:xfrm>
            <a:off x="2103437" y="1135062"/>
            <a:ext cx="7961940" cy="5691313"/>
          </a:xfrm>
          <a:prstGeom prst="rect">
            <a:avLst/>
          </a:prstGeom>
        </p:spPr>
      </p:pic>
    </p:spTree>
    <p:extLst>
      <p:ext uri="{BB962C8B-B14F-4D97-AF65-F5344CB8AC3E}">
        <p14:creationId xmlns:p14="http://schemas.microsoft.com/office/powerpoint/2010/main" val="272186944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Understand DSC resource structure</a:t>
            </a:r>
            <a:endParaRPr lang="en-US"/>
          </a:p>
        </p:txBody>
      </p:sp>
      <p:sp>
        <p:nvSpPr>
          <p:cNvPr id="2" name="Text Placeholder 1"/>
          <p:cNvSpPr>
            <a:spLocks noGrp="1"/>
          </p:cNvSpPr>
          <p:nvPr>
            <p:ph type="body" sz="quarter" idx="10"/>
          </p:nvPr>
        </p:nvSpPr>
        <p:spPr>
          <a:xfrm>
            <a:off x="365760" y="1135062"/>
            <a:ext cx="11704320" cy="1668149"/>
          </a:xfrm>
        </p:spPr>
        <p:txBody>
          <a:bodyPr/>
          <a:lstStyle/>
          <a:p>
            <a:r>
              <a:rPr lang="en-US" smtClean="0"/>
              <a:t>Find-Module -Tag DSC</a:t>
            </a:r>
          </a:p>
          <a:p>
            <a:r>
              <a:rPr lang="en-US" smtClean="0"/>
              <a:t>Save-Module -Name xNetworking -Path ~\Desktop</a:t>
            </a:r>
          </a:p>
          <a:p>
            <a:r>
              <a:rPr lang="en-US" smtClean="0"/>
              <a:t>Install-Module -Name xNetworking -Force</a:t>
            </a:r>
            <a:endParaRPr lang="en-US"/>
          </a:p>
        </p:txBody>
      </p:sp>
      <p:pic>
        <p:nvPicPr>
          <p:cNvPr id="7" name="Picture 6"/>
          <p:cNvPicPr>
            <a:picLocks noChangeAspect="1"/>
          </p:cNvPicPr>
          <p:nvPr/>
        </p:nvPicPr>
        <p:blipFill>
          <a:blip r:embed="rId2"/>
          <a:stretch>
            <a:fillRect/>
          </a:stretch>
        </p:blipFill>
        <p:spPr>
          <a:xfrm>
            <a:off x="579437" y="2963862"/>
            <a:ext cx="4838606" cy="3478014"/>
          </a:xfrm>
          <a:prstGeom prst="rect">
            <a:avLst/>
          </a:prstGeom>
        </p:spPr>
      </p:pic>
      <p:pic>
        <p:nvPicPr>
          <p:cNvPr id="8" name="Picture 7"/>
          <p:cNvPicPr>
            <a:picLocks noChangeAspect="1"/>
          </p:cNvPicPr>
          <p:nvPr/>
        </p:nvPicPr>
        <p:blipFill>
          <a:blip r:embed="rId3"/>
          <a:stretch>
            <a:fillRect/>
          </a:stretch>
        </p:blipFill>
        <p:spPr>
          <a:xfrm>
            <a:off x="6904037" y="2963862"/>
            <a:ext cx="4590352" cy="3478014"/>
          </a:xfrm>
          <a:prstGeom prst="rect">
            <a:avLst/>
          </a:prstGeom>
        </p:spPr>
      </p:pic>
    </p:spTree>
    <p:extLst>
      <p:ext uri="{BB962C8B-B14F-4D97-AF65-F5344CB8AC3E}">
        <p14:creationId xmlns:p14="http://schemas.microsoft.com/office/powerpoint/2010/main" val="1411080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Understand DSC resource structure</a:t>
            </a:r>
            <a:endParaRPr lang="en-US"/>
          </a:p>
        </p:txBody>
      </p:sp>
      <p:sp>
        <p:nvSpPr>
          <p:cNvPr id="2" name="Text Placeholder 1"/>
          <p:cNvSpPr>
            <a:spLocks noGrp="1"/>
          </p:cNvSpPr>
          <p:nvPr>
            <p:ph type="body" sz="quarter" idx="10"/>
          </p:nvPr>
        </p:nvSpPr>
        <p:spPr>
          <a:xfrm>
            <a:off x="365760" y="1135062"/>
            <a:ext cx="11704320" cy="1148007"/>
          </a:xfrm>
        </p:spPr>
        <p:txBody>
          <a:bodyPr/>
          <a:lstStyle/>
          <a:p>
            <a:r>
              <a:rPr lang="en-US" smtClean="0"/>
              <a:t>Start-DSCConfiguration -Path .\config</a:t>
            </a:r>
          </a:p>
          <a:p>
            <a:r>
              <a:rPr lang="en-US" smtClean="0"/>
              <a:t>Remove-DSCConfigurationDocument -Stage Current</a:t>
            </a:r>
            <a:endParaRPr lang="en-US"/>
          </a:p>
        </p:txBody>
      </p:sp>
      <p:pic>
        <p:nvPicPr>
          <p:cNvPr id="5" name="Picture 4"/>
          <p:cNvPicPr>
            <a:picLocks noChangeAspect="1"/>
          </p:cNvPicPr>
          <p:nvPr/>
        </p:nvPicPr>
        <p:blipFill>
          <a:blip r:embed="rId2"/>
          <a:stretch>
            <a:fillRect/>
          </a:stretch>
        </p:blipFill>
        <p:spPr>
          <a:xfrm>
            <a:off x="427037" y="2354263"/>
            <a:ext cx="4347490" cy="4447762"/>
          </a:xfrm>
          <a:prstGeom prst="rect">
            <a:avLst/>
          </a:prstGeom>
        </p:spPr>
      </p:pic>
      <p:pic>
        <p:nvPicPr>
          <p:cNvPr id="6" name="Picture 5"/>
          <p:cNvPicPr>
            <a:picLocks noChangeAspect="1"/>
          </p:cNvPicPr>
          <p:nvPr/>
        </p:nvPicPr>
        <p:blipFill>
          <a:blip r:embed="rId3"/>
          <a:stretch>
            <a:fillRect/>
          </a:stretch>
        </p:blipFill>
        <p:spPr>
          <a:xfrm>
            <a:off x="7132637" y="2354262"/>
            <a:ext cx="4531077" cy="4447762"/>
          </a:xfrm>
          <a:prstGeom prst="rect">
            <a:avLst/>
          </a:prstGeom>
        </p:spPr>
      </p:pic>
    </p:spTree>
    <p:extLst>
      <p:ext uri="{BB962C8B-B14F-4D97-AF65-F5344CB8AC3E}">
        <p14:creationId xmlns:p14="http://schemas.microsoft.com/office/powerpoint/2010/main" val="2145387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Agenda</a:t>
            </a:r>
            <a:endParaRPr lang="en-US"/>
          </a:p>
        </p:txBody>
      </p:sp>
      <p:sp>
        <p:nvSpPr>
          <p:cNvPr id="5" name="Text Placeholder 3"/>
          <p:cNvSpPr txBox="1">
            <a:spLocks/>
          </p:cNvSpPr>
          <p:nvPr/>
        </p:nvSpPr>
        <p:spPr>
          <a:xfrm>
            <a:off x="365759" y="2103120"/>
            <a:ext cx="8214678" cy="3146742"/>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800" smtClean="0">
                <a:gradFill>
                  <a:gsLst>
                    <a:gs pos="1250">
                      <a:srgbClr val="505050"/>
                    </a:gs>
                    <a:gs pos="100000">
                      <a:srgbClr val="505050"/>
                    </a:gs>
                  </a:gsLst>
                  <a:lin ang="5400000" scaled="0"/>
                </a:gradFill>
              </a:rPr>
              <a:t>Set the stage for our </a:t>
            </a:r>
            <a:r>
              <a:rPr lang="en-US" sz="2800" smtClean="0">
                <a:solidFill>
                  <a:srgbClr val="FF0000"/>
                </a:solidFill>
              </a:rPr>
              <a:t>discussion</a:t>
            </a:r>
          </a:p>
          <a:p>
            <a:pPr>
              <a:spcBef>
                <a:spcPts val="1200"/>
              </a:spcBef>
            </a:pPr>
            <a:r>
              <a:rPr lang="en-US" sz="2800" smtClean="0">
                <a:gradFill>
                  <a:gsLst>
                    <a:gs pos="1250">
                      <a:srgbClr val="505050"/>
                    </a:gs>
                    <a:gs pos="100000">
                      <a:srgbClr val="505050"/>
                    </a:gs>
                  </a:gsLst>
                  <a:lin ang="5400000" scaled="0"/>
                </a:gradFill>
              </a:rPr>
              <a:t>Review several DSC suggested focus areas</a:t>
            </a:r>
          </a:p>
          <a:p>
            <a:pPr>
              <a:spcBef>
                <a:spcPts val="1200"/>
              </a:spcBef>
            </a:pPr>
            <a:r>
              <a:rPr lang="en-US" sz="2800" smtClean="0">
                <a:gradFill>
                  <a:gsLst>
                    <a:gs pos="1250">
                      <a:srgbClr val="505050"/>
                    </a:gs>
                    <a:gs pos="100000">
                      <a:srgbClr val="505050"/>
                    </a:gs>
                  </a:gsLst>
                  <a:lin ang="5400000" scaled="0"/>
                </a:gradFill>
              </a:rPr>
              <a:t>Provide you with takeaways</a:t>
            </a:r>
          </a:p>
          <a:p>
            <a:pPr>
              <a:spcBef>
                <a:spcPts val="1200"/>
              </a:spcBef>
            </a:pPr>
            <a:r>
              <a:rPr lang="en-US" sz="2800" smtClean="0">
                <a:gradFill>
                  <a:gsLst>
                    <a:gs pos="1250">
                      <a:srgbClr val="505050"/>
                    </a:gs>
                    <a:gs pos="100000">
                      <a:srgbClr val="505050"/>
                    </a:gs>
                  </a:gsLst>
                  <a:lin ang="5400000" scaled="0"/>
                </a:gradFill>
              </a:rPr>
              <a:t>Say "See ya later!"</a:t>
            </a:r>
            <a:endParaRPr lang="en-US" sz="2800" dirty="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1270986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Source Control</a:t>
            </a:r>
            <a:endParaRPr lang="en-US"/>
          </a:p>
        </p:txBody>
      </p:sp>
      <p:pic>
        <p:nvPicPr>
          <p:cNvPr id="5" name="Picture 4"/>
          <p:cNvPicPr>
            <a:picLocks noChangeAspect="1"/>
          </p:cNvPicPr>
          <p:nvPr/>
        </p:nvPicPr>
        <p:blipFill>
          <a:blip r:embed="rId2"/>
          <a:stretch>
            <a:fillRect/>
          </a:stretch>
        </p:blipFill>
        <p:spPr>
          <a:xfrm>
            <a:off x="579437" y="1855312"/>
            <a:ext cx="4371429" cy="3619048"/>
          </a:xfrm>
          <a:prstGeom prst="rect">
            <a:avLst/>
          </a:prstGeom>
        </p:spPr>
      </p:pic>
      <p:pic>
        <p:nvPicPr>
          <p:cNvPr id="6" name="Picture 5"/>
          <p:cNvPicPr>
            <a:picLocks noChangeAspect="1"/>
          </p:cNvPicPr>
          <p:nvPr/>
        </p:nvPicPr>
        <p:blipFill>
          <a:blip r:embed="rId3"/>
          <a:stretch>
            <a:fillRect/>
          </a:stretch>
        </p:blipFill>
        <p:spPr>
          <a:xfrm>
            <a:off x="5684837" y="1135062"/>
            <a:ext cx="6552600" cy="4914450"/>
          </a:xfrm>
          <a:prstGeom prst="rect">
            <a:avLst/>
          </a:prstGeom>
        </p:spPr>
      </p:pic>
      <p:sp>
        <p:nvSpPr>
          <p:cNvPr id="7" name="Rounded Rectangle 6"/>
          <p:cNvSpPr/>
          <p:nvPr/>
        </p:nvSpPr>
        <p:spPr bwMode="auto">
          <a:xfrm>
            <a:off x="1417637" y="5935662"/>
            <a:ext cx="9220200" cy="838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smtClean="0">
                <a:gradFill>
                  <a:gsLst>
                    <a:gs pos="0">
                      <a:srgbClr val="FFFFFF"/>
                    </a:gs>
                    <a:gs pos="100000">
                      <a:srgbClr val="FFFFFF"/>
                    </a:gs>
                  </a:gsLst>
                  <a:lin ang="5400000" scaled="0"/>
                </a:gradFill>
                <a:latin typeface="Consolas" panose="020B0609020204030204" pitchFamily="49" charset="0"/>
                <a:ea typeface="Segoe UI" pitchFamily="34" charset="0"/>
                <a:cs typeface="Consolas" panose="020B0609020204030204" pitchFamily="49" charset="0"/>
              </a:rPr>
              <a:t>Maintainability</a:t>
            </a:r>
            <a:endParaRPr lang="en-US" sz="3200" b="1" dirty="0" err="1" smtClean="0">
              <a:gradFill>
                <a:gsLst>
                  <a:gs pos="0">
                    <a:srgbClr val="FFFFFF"/>
                  </a:gs>
                  <a:gs pos="100000">
                    <a:srgbClr val="FFFFFF"/>
                  </a:gs>
                </a:gsLst>
                <a:lin ang="5400000" scaled="0"/>
              </a:gradFill>
              <a:latin typeface="Consolas" panose="020B0609020204030204" pitchFamily="49" charset="0"/>
              <a:ea typeface="Segoe UI" pitchFamily="34" charset="0"/>
              <a:cs typeface="Consolas" panose="020B0609020204030204" pitchFamily="49" charset="0"/>
            </a:endParaRPr>
          </a:p>
        </p:txBody>
      </p:sp>
    </p:spTree>
    <p:extLst>
      <p:ext uri="{BB962C8B-B14F-4D97-AF65-F5344CB8AC3E}">
        <p14:creationId xmlns:p14="http://schemas.microsoft.com/office/powerpoint/2010/main" val="2700254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Testing - Pester</a:t>
            </a:r>
            <a:endParaRPr lang="en-US"/>
          </a:p>
        </p:txBody>
      </p:sp>
      <p:sp>
        <p:nvSpPr>
          <p:cNvPr id="2" name="Content Placeholder 1"/>
          <p:cNvSpPr>
            <a:spLocks noGrp="1"/>
          </p:cNvSpPr>
          <p:nvPr>
            <p:ph idx="4294967295"/>
          </p:nvPr>
        </p:nvSpPr>
        <p:spPr>
          <a:xfrm>
            <a:off x="449485" y="1640359"/>
            <a:ext cx="6448967" cy="5081771"/>
          </a:xfrm>
          <a:prstGeom prst="rect">
            <a:avLst/>
          </a:prstGeom>
        </p:spPr>
        <p:txBody>
          <a:bodyPr/>
          <a:lstStyle/>
          <a:p>
            <a:pPr>
              <a:spcAft>
                <a:spcPts val="500"/>
              </a:spcAft>
            </a:pPr>
            <a:r>
              <a:rPr lang="en-US" sz="2800" b="1"/>
              <a:t>Unit testing </a:t>
            </a:r>
            <a:r>
              <a:rPr lang="en-US" sz="2800"/>
              <a:t>- function level</a:t>
            </a:r>
          </a:p>
          <a:p>
            <a:pPr>
              <a:spcAft>
                <a:spcPts val="500"/>
              </a:spcAft>
            </a:pPr>
            <a:r>
              <a:rPr lang="en-US" sz="2800"/>
              <a:t>Test-driven development (</a:t>
            </a:r>
            <a:r>
              <a:rPr lang="en-US" sz="2800" b="1"/>
              <a:t>TDD</a:t>
            </a:r>
            <a:r>
              <a:rPr lang="en-US" sz="2800"/>
              <a:t>)</a:t>
            </a:r>
          </a:p>
          <a:p>
            <a:pPr lvl="1">
              <a:spcAft>
                <a:spcPts val="500"/>
              </a:spcAft>
            </a:pPr>
            <a:r>
              <a:rPr lang="en-US" sz="2800"/>
              <a:t>Look for 100 percent code coverage</a:t>
            </a:r>
          </a:p>
          <a:p>
            <a:pPr>
              <a:spcAft>
                <a:spcPts val="500"/>
              </a:spcAft>
            </a:pPr>
            <a:r>
              <a:rPr lang="en-US" sz="2800"/>
              <a:t>Behavior-driven development (</a:t>
            </a:r>
            <a:r>
              <a:rPr lang="en-US" sz="2800" b="1"/>
              <a:t>BDD</a:t>
            </a:r>
            <a:r>
              <a:rPr lang="en-US" sz="2800"/>
              <a:t>)</a:t>
            </a:r>
          </a:p>
          <a:p>
            <a:pPr lvl="1">
              <a:spcAft>
                <a:spcPts val="500"/>
              </a:spcAft>
            </a:pPr>
            <a:r>
              <a:rPr lang="en-US" sz="2800"/>
              <a:t>Methodology for writing good tests that don't require editing every time a </a:t>
            </a:r>
            <a:r>
              <a:rPr lang="en-US" sz="2800"/>
              <a:t>function </a:t>
            </a:r>
            <a:r>
              <a:rPr lang="en-US" sz="2800" smtClean="0"/>
              <a:t>changes</a:t>
            </a:r>
          </a:p>
          <a:p>
            <a:pPr>
              <a:spcAft>
                <a:spcPts val="500"/>
              </a:spcAft>
            </a:pPr>
            <a:r>
              <a:rPr lang="en-US" sz="2800" smtClean="0"/>
              <a:t>Pester is a BDD framework</a:t>
            </a:r>
          </a:p>
          <a:p>
            <a:pPr lvl="1">
              <a:spcAft>
                <a:spcPts val="500"/>
              </a:spcAft>
            </a:pPr>
            <a:r>
              <a:rPr lang="en-US" sz="2800" smtClean="0"/>
              <a:t>Dave Wyatt (</a:t>
            </a:r>
            <a:r>
              <a:rPr lang="en-US" sz="2800" smtClean="0">
                <a:solidFill>
                  <a:srgbClr val="FF0000"/>
                </a:solidFill>
              </a:rPr>
              <a:t>@MSH_Dave</a:t>
            </a:r>
            <a:r>
              <a:rPr lang="en-US" sz="2800" smtClean="0"/>
              <a:t>)</a:t>
            </a:r>
            <a:endParaRPr lang="en-US" sz="2800"/>
          </a:p>
          <a:p>
            <a:endParaRPr lang="en-US" sz="2800"/>
          </a:p>
          <a:p>
            <a:endParaRPr lang="en-US"/>
          </a:p>
        </p:txBody>
      </p:sp>
      <p:pic>
        <p:nvPicPr>
          <p:cNvPr id="8194" name="Picture 2" descr="https://dl.dropboxusercontent.com/u/1989993/ICON_SEARCH_FILES/img/Abstract_Ideas/Blue/Bug_B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7037" y="1640359"/>
            <a:ext cx="3190875" cy="3739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687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Testing - Test Kitchen</a:t>
            </a:r>
            <a:endParaRPr lang="en-US"/>
          </a:p>
        </p:txBody>
      </p:sp>
      <p:pic>
        <p:nvPicPr>
          <p:cNvPr id="3" name="Picture 2"/>
          <p:cNvPicPr>
            <a:picLocks noChangeAspect="1"/>
          </p:cNvPicPr>
          <p:nvPr/>
        </p:nvPicPr>
        <p:blipFill>
          <a:blip r:embed="rId2"/>
          <a:stretch>
            <a:fillRect/>
          </a:stretch>
        </p:blipFill>
        <p:spPr>
          <a:xfrm>
            <a:off x="274637" y="1272222"/>
            <a:ext cx="6065178" cy="5334000"/>
          </a:xfrm>
          <a:prstGeom prst="rect">
            <a:avLst/>
          </a:prstGeom>
        </p:spPr>
      </p:pic>
      <p:sp>
        <p:nvSpPr>
          <p:cNvPr id="5" name="Content Placeholder 1"/>
          <p:cNvSpPr txBox="1">
            <a:spLocks/>
          </p:cNvSpPr>
          <p:nvPr/>
        </p:nvSpPr>
        <p:spPr>
          <a:xfrm>
            <a:off x="6599237" y="1264285"/>
            <a:ext cx="5561966" cy="4899978"/>
          </a:xfrm>
          <a:prstGeom prst="rect">
            <a:avLst/>
          </a:prstGeom>
        </p:spPr>
        <p:txBody>
          <a:bodyPr vert="horz" wrap="square" lIns="91440" tIns="91440" rIns="91440" bIns="91440" rtlCol="0">
            <a:noAutofit/>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00"/>
              </a:spcAft>
            </a:pPr>
            <a:r>
              <a:rPr lang="en-US" sz="2800" smtClean="0"/>
              <a:t>kitchen.ci</a:t>
            </a:r>
          </a:p>
          <a:p>
            <a:pPr>
              <a:spcAft>
                <a:spcPts val="500"/>
              </a:spcAft>
            </a:pPr>
            <a:r>
              <a:rPr lang="en-US" sz="2800" smtClean="0"/>
              <a:t>Testing automation framework</a:t>
            </a:r>
          </a:p>
          <a:p>
            <a:endParaRPr lang="en-US" sz="2800" smtClean="0"/>
          </a:p>
          <a:p>
            <a:endParaRPr lang="en-US"/>
          </a:p>
        </p:txBody>
      </p:sp>
    </p:spTree>
    <p:extLst>
      <p:ext uri="{BB962C8B-B14F-4D97-AF65-F5344CB8AC3E}">
        <p14:creationId xmlns:p14="http://schemas.microsoft.com/office/powerpoint/2010/main" val="2505814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Scripting Best Practices (Meta list)</a:t>
            </a:r>
            <a:endParaRPr lang="en-US"/>
          </a:p>
        </p:txBody>
      </p:sp>
      <p:sp>
        <p:nvSpPr>
          <p:cNvPr id="2" name="Content Placeholder 1"/>
          <p:cNvSpPr>
            <a:spLocks noGrp="1"/>
          </p:cNvSpPr>
          <p:nvPr>
            <p:ph idx="4294967295"/>
          </p:nvPr>
        </p:nvSpPr>
        <p:spPr>
          <a:xfrm>
            <a:off x="449485" y="1640359"/>
            <a:ext cx="7597552" cy="5081771"/>
          </a:xfrm>
          <a:prstGeom prst="rect">
            <a:avLst/>
          </a:prstGeom>
        </p:spPr>
        <p:txBody>
          <a:bodyPr/>
          <a:lstStyle/>
          <a:p>
            <a:pPr>
              <a:spcAft>
                <a:spcPts val="500"/>
              </a:spcAft>
            </a:pPr>
            <a:r>
              <a:rPr lang="en-US" sz="2800" smtClean="0"/>
              <a:t>PowerShell Best Practices and Style Guide (http://timw.info/4ABZ)</a:t>
            </a:r>
          </a:p>
          <a:p>
            <a:pPr>
              <a:spcAft>
                <a:spcPts val="500"/>
              </a:spcAft>
            </a:pPr>
            <a:r>
              <a:rPr lang="en-US" sz="2800" smtClean="0"/>
              <a:t>Big Book of PowerShell Gotchas (http://timw.info/gotchas)</a:t>
            </a:r>
          </a:p>
          <a:p>
            <a:pPr>
              <a:spcAft>
                <a:spcPts val="500"/>
              </a:spcAft>
            </a:pPr>
            <a:r>
              <a:rPr lang="en-US" sz="2800" smtClean="0"/>
              <a:t>Brien Posey's BP (http://timw.info/4AC0)</a:t>
            </a:r>
          </a:p>
          <a:p>
            <a:pPr>
              <a:spcAft>
                <a:spcPts val="500"/>
              </a:spcAft>
            </a:pPr>
            <a:r>
              <a:rPr lang="en-US" sz="2800"/>
              <a:t>The Top Ten PowerShell Best Practices for </a:t>
            </a:r>
            <a:r>
              <a:rPr lang="en-US" sz="2800"/>
              <a:t>IT </a:t>
            </a:r>
            <a:r>
              <a:rPr lang="en-US" sz="2800" smtClean="0"/>
              <a:t>Pros (http://timw.info/4AC1)</a:t>
            </a:r>
          </a:p>
          <a:p>
            <a:pPr>
              <a:spcAft>
                <a:spcPts val="500"/>
              </a:spcAft>
            </a:pPr>
            <a:r>
              <a:rPr lang="en-US" sz="2800" smtClean="0"/>
              <a:t>TechNet list (http://timw.info/4AC2)</a:t>
            </a:r>
          </a:p>
          <a:p>
            <a:pPr>
              <a:spcAft>
                <a:spcPts val="500"/>
              </a:spcAft>
            </a:pPr>
            <a:endParaRPr lang="en-US" sz="2800"/>
          </a:p>
          <a:p>
            <a:pPr>
              <a:spcAft>
                <a:spcPts val="500"/>
              </a:spcAft>
            </a:pPr>
            <a:endParaRPr lang="en-US" sz="2800" smtClean="0">
              <a:solidFill>
                <a:srgbClr val="0070C0"/>
              </a:solidFill>
            </a:endParaRPr>
          </a:p>
          <a:p>
            <a:endParaRPr lang="en-US" sz="2800"/>
          </a:p>
          <a:p>
            <a:endParaRPr lang="en-US"/>
          </a:p>
        </p:txBody>
      </p:sp>
      <p:pic>
        <p:nvPicPr>
          <p:cNvPr id="3" name="Picture 2"/>
          <p:cNvPicPr>
            <a:picLocks noChangeAspect="1"/>
          </p:cNvPicPr>
          <p:nvPr/>
        </p:nvPicPr>
        <p:blipFill>
          <a:blip r:embed="rId2"/>
          <a:stretch>
            <a:fillRect/>
          </a:stretch>
        </p:blipFill>
        <p:spPr>
          <a:xfrm>
            <a:off x="7742237" y="1363662"/>
            <a:ext cx="3936858" cy="4876800"/>
          </a:xfrm>
          <a:prstGeom prst="rect">
            <a:avLst/>
          </a:prstGeom>
        </p:spPr>
      </p:pic>
    </p:spTree>
    <p:extLst>
      <p:ext uri="{BB962C8B-B14F-4D97-AF65-F5344CB8AC3E}">
        <p14:creationId xmlns:p14="http://schemas.microsoft.com/office/powerpoint/2010/main" val="864183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 key whitepaper</a:t>
            </a:r>
            <a:endParaRPr lang="en-US"/>
          </a:p>
        </p:txBody>
      </p:sp>
      <p:pic>
        <p:nvPicPr>
          <p:cNvPr id="4" name="Picture 3"/>
          <p:cNvPicPr>
            <a:picLocks noChangeAspect="1"/>
          </p:cNvPicPr>
          <p:nvPr/>
        </p:nvPicPr>
        <p:blipFill>
          <a:blip r:embed="rId2"/>
          <a:stretch>
            <a:fillRect/>
          </a:stretch>
        </p:blipFill>
        <p:spPr>
          <a:xfrm>
            <a:off x="1979825" y="1135062"/>
            <a:ext cx="8476190" cy="5561905"/>
          </a:xfrm>
          <a:prstGeom prst="rect">
            <a:avLst/>
          </a:prstGeom>
        </p:spPr>
      </p:pic>
      <p:sp>
        <p:nvSpPr>
          <p:cNvPr id="5" name="TextBox 4"/>
          <p:cNvSpPr txBox="1"/>
          <p:nvPr/>
        </p:nvSpPr>
        <p:spPr>
          <a:xfrm>
            <a:off x="334173" y="3421062"/>
            <a:ext cx="5242877" cy="1446550"/>
          </a:xfrm>
          <a:prstGeom prst="rect">
            <a:avLst/>
          </a:prstGeom>
          <a:noFill/>
        </p:spPr>
        <p:txBody>
          <a:bodyPr wrap="square" lIns="182880" tIns="146304" rIns="182880" bIns="146304" rtlCol="0">
            <a:spAutoFit/>
          </a:bodyPr>
          <a:lstStyle/>
          <a:p>
            <a:pPr>
              <a:lnSpc>
                <a:spcPct val="90000"/>
              </a:lnSpc>
              <a:spcAft>
                <a:spcPts val="600"/>
              </a:spcAft>
            </a:pPr>
            <a:r>
              <a:rPr lang="en-US" sz="2400" smtClean="0">
                <a:gradFill>
                  <a:gsLst>
                    <a:gs pos="2917">
                      <a:schemeClr val="tx1"/>
                    </a:gs>
                    <a:gs pos="30000">
                      <a:schemeClr val="tx1"/>
                    </a:gs>
                  </a:gsLst>
                  <a:lin ang="5400000" scaled="0"/>
                </a:gradFill>
              </a:rPr>
              <a:t>Steve Murawski (</a:t>
            </a:r>
            <a:r>
              <a:rPr lang="en-US" sz="2400" smtClean="0">
                <a:solidFill>
                  <a:srgbClr val="FF0000"/>
                </a:solidFill>
              </a:rPr>
              <a:t>@StevenMurawski</a:t>
            </a:r>
            <a:r>
              <a:rPr lang="en-US" sz="2400" smtClean="0">
                <a:gradFill>
                  <a:gsLst>
                    <a:gs pos="2917">
                      <a:schemeClr val="tx1"/>
                    </a:gs>
                    <a:gs pos="30000">
                      <a:schemeClr val="tx1"/>
                    </a:gs>
                  </a:gsLst>
                  <a:lin ang="5400000" scaled="0"/>
                </a:gradFill>
              </a:rPr>
              <a:t>)</a:t>
            </a: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r>
              <a:rPr lang="en-US" sz="2400" smtClean="0">
                <a:gradFill>
                  <a:gsLst>
                    <a:gs pos="2917">
                      <a:schemeClr val="tx1"/>
                    </a:gs>
                    <a:gs pos="30000">
                      <a:schemeClr val="tx1"/>
                    </a:gs>
                  </a:gsLst>
                  <a:lin ang="5400000" scaled="0"/>
                </a:gradFill>
              </a:rPr>
              <a:t>Michael Greene (</a:t>
            </a:r>
            <a:r>
              <a:rPr lang="en-US" sz="2400" smtClean="0">
                <a:solidFill>
                  <a:srgbClr val="FF0000"/>
                </a:solidFill>
              </a:rPr>
              <a:t>@migreene</a:t>
            </a:r>
            <a:r>
              <a:rPr lang="en-US" sz="2400" smtClean="0">
                <a:gradFill>
                  <a:gsLst>
                    <a:gs pos="2917">
                      <a:schemeClr val="tx1"/>
                    </a:gs>
                    <a:gs pos="30000">
                      <a:schemeClr val="tx1"/>
                    </a:gs>
                  </a:gsLst>
                  <a:lin ang="5400000" scaled="0"/>
                </a:gradFill>
              </a:rPr>
              <a:t>)</a:t>
            </a:r>
            <a:endParaRPr lang="en-US" sz="2400" dirty="0" err="1" smtClean="0">
              <a:gradFill>
                <a:gsLst>
                  <a:gs pos="2917">
                    <a:schemeClr val="tx1"/>
                  </a:gs>
                  <a:gs pos="30000">
                    <a:schemeClr val="tx1"/>
                  </a:gs>
                </a:gsLst>
                <a:lin ang="5400000" scaled="0"/>
              </a:gradFill>
            </a:endParaRPr>
          </a:p>
        </p:txBody>
      </p:sp>
      <p:sp>
        <p:nvSpPr>
          <p:cNvPr id="6" name="TextBox 5"/>
          <p:cNvSpPr txBox="1"/>
          <p:nvPr/>
        </p:nvSpPr>
        <p:spPr>
          <a:xfrm>
            <a:off x="8275637" y="504957"/>
            <a:ext cx="3995981" cy="627864"/>
          </a:xfrm>
          <a:prstGeom prst="rect">
            <a:avLst/>
          </a:prstGeom>
          <a:noFill/>
        </p:spPr>
        <p:txBody>
          <a:bodyPr wrap="square" lIns="182880" tIns="146304" rIns="182880" bIns="146304" rtlCol="0">
            <a:spAutoFit/>
          </a:bodyPr>
          <a:lstStyle/>
          <a:p>
            <a:pPr>
              <a:lnSpc>
                <a:spcPct val="90000"/>
              </a:lnSpc>
              <a:spcAft>
                <a:spcPts val="600"/>
              </a:spcAft>
            </a:pPr>
            <a:r>
              <a:rPr lang="en-US" sz="2400" smtClean="0">
                <a:solidFill>
                  <a:srgbClr val="0070C0"/>
                </a:solidFill>
              </a:rPr>
              <a:t>http://timw.info/pipeline</a:t>
            </a:r>
          </a:p>
        </p:txBody>
      </p:sp>
    </p:spTree>
    <p:extLst>
      <p:ext uri="{BB962C8B-B14F-4D97-AF65-F5344CB8AC3E}">
        <p14:creationId xmlns:p14="http://schemas.microsoft.com/office/powerpoint/2010/main" val="420465766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5760" y="1097280"/>
            <a:ext cx="7315200" cy="2179058"/>
          </a:xfrm>
        </p:spPr>
        <p:txBody>
          <a:bodyPr/>
          <a:lstStyle/>
          <a:p>
            <a:r>
              <a:rPr lang="en-US" smtClean="0"/>
              <a:t>Focus: Master the LCM</a:t>
            </a:r>
            <a:endParaRPr lang="en-US"/>
          </a:p>
        </p:txBody>
      </p:sp>
    </p:spTree>
    <p:extLst>
      <p:ext uri="{BB962C8B-B14F-4D97-AF65-F5344CB8AC3E}">
        <p14:creationId xmlns:p14="http://schemas.microsoft.com/office/powerpoint/2010/main" val="286530607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LCM configuration in WMF 4</a:t>
            </a:r>
            <a:endParaRPr lang="en-US"/>
          </a:p>
        </p:txBody>
      </p:sp>
      <p:pic>
        <p:nvPicPr>
          <p:cNvPr id="3" name="Picture 2"/>
          <p:cNvPicPr>
            <a:picLocks noChangeAspect="1"/>
          </p:cNvPicPr>
          <p:nvPr/>
        </p:nvPicPr>
        <p:blipFill>
          <a:blip r:embed="rId2"/>
          <a:stretch>
            <a:fillRect/>
          </a:stretch>
        </p:blipFill>
        <p:spPr>
          <a:xfrm>
            <a:off x="3746491" y="1211262"/>
            <a:ext cx="5062546" cy="5599040"/>
          </a:xfrm>
          <a:prstGeom prst="rect">
            <a:avLst/>
          </a:prstGeom>
        </p:spPr>
      </p:pic>
      <p:sp>
        <p:nvSpPr>
          <p:cNvPr id="5" name="Rectangle 4"/>
          <p:cNvSpPr/>
          <p:nvPr/>
        </p:nvSpPr>
        <p:spPr bwMode="auto">
          <a:xfrm>
            <a:off x="3170237" y="2049462"/>
            <a:ext cx="6019800" cy="335280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274637" y="5652960"/>
            <a:ext cx="3962400" cy="1037207"/>
          </a:xfrm>
          <a:prstGeom prst="rect">
            <a:avLst/>
          </a:prstGeom>
          <a:noFill/>
        </p:spPr>
        <p:txBody>
          <a:bodyPr wrap="square" lIns="182880" tIns="146304" rIns="182880" bIns="146304" rtlCol="0">
            <a:spAutoFit/>
          </a:bodyPr>
          <a:lstStyle/>
          <a:p>
            <a:pPr>
              <a:lnSpc>
                <a:spcPct val="90000"/>
              </a:lnSpc>
              <a:spcAft>
                <a:spcPts val="600"/>
              </a:spcAft>
            </a:pPr>
            <a:r>
              <a:rPr lang="en-US" sz="2400" b="1" smtClean="0">
                <a:gradFill>
                  <a:gsLst>
                    <a:gs pos="2917">
                      <a:schemeClr val="tx1"/>
                    </a:gs>
                    <a:gs pos="30000">
                      <a:schemeClr val="tx1"/>
                    </a:gs>
                  </a:gsLst>
                  <a:lin ang="5400000" scaled="0"/>
                </a:gradFill>
              </a:rPr>
              <a:t>hostname.mof</a:t>
            </a:r>
          </a:p>
          <a:p>
            <a:pPr>
              <a:lnSpc>
                <a:spcPct val="90000"/>
              </a:lnSpc>
              <a:spcAft>
                <a:spcPts val="600"/>
              </a:spcAft>
            </a:pPr>
            <a:r>
              <a:rPr lang="en-US" sz="2400" b="1" smtClean="0">
                <a:gradFill>
                  <a:gsLst>
                    <a:gs pos="2917">
                      <a:schemeClr val="tx1"/>
                    </a:gs>
                    <a:gs pos="30000">
                      <a:schemeClr val="tx1"/>
                    </a:gs>
                  </a:gsLst>
                  <a:lin ang="5400000" scaled="0"/>
                </a:gradFill>
              </a:rPr>
              <a:t>hostname.meta.mof</a:t>
            </a:r>
            <a:endParaRPr lang="en-US" sz="2400" b="1"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60898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LCM configuration in WMF 5</a:t>
            </a:r>
            <a:endParaRPr lang="en-US"/>
          </a:p>
        </p:txBody>
      </p:sp>
      <p:pic>
        <p:nvPicPr>
          <p:cNvPr id="5" name="Picture 4"/>
          <p:cNvPicPr>
            <a:picLocks noChangeAspect="1"/>
          </p:cNvPicPr>
          <p:nvPr/>
        </p:nvPicPr>
        <p:blipFill>
          <a:blip r:embed="rId2"/>
          <a:stretch>
            <a:fillRect/>
          </a:stretch>
        </p:blipFill>
        <p:spPr>
          <a:xfrm>
            <a:off x="3856037" y="1439862"/>
            <a:ext cx="4528972" cy="3749794"/>
          </a:xfrm>
          <a:prstGeom prst="rect">
            <a:avLst/>
          </a:prstGeom>
        </p:spPr>
      </p:pic>
      <p:sp>
        <p:nvSpPr>
          <p:cNvPr id="6" name="TextBox 5"/>
          <p:cNvSpPr txBox="1"/>
          <p:nvPr/>
        </p:nvSpPr>
        <p:spPr>
          <a:xfrm>
            <a:off x="198437" y="5554662"/>
            <a:ext cx="11963400"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smtClean="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Set-DscLocalConfigurationManager -Path 'D:\configs\' </a:t>
            </a:r>
            <a:endParaRPr lang="en-US" sz="2800" dirty="0" err="1" smtClean="0">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55657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5760" y="1097280"/>
            <a:ext cx="7315200" cy="3176254"/>
          </a:xfrm>
        </p:spPr>
        <p:txBody>
          <a:bodyPr/>
          <a:lstStyle/>
          <a:p>
            <a:r>
              <a:rPr lang="en-US" smtClean="0"/>
              <a:t>Focus: Tread Lightly with Pull Server</a:t>
            </a:r>
            <a:endParaRPr lang="en-US"/>
          </a:p>
        </p:txBody>
      </p:sp>
    </p:spTree>
    <p:extLst>
      <p:ext uri="{BB962C8B-B14F-4D97-AF65-F5344CB8AC3E}">
        <p14:creationId xmlns:p14="http://schemas.microsoft.com/office/powerpoint/2010/main" val="314285570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A worthwhile one-hour investment</a:t>
            </a:r>
            <a:endParaRPr lang="en-US"/>
          </a:p>
        </p:txBody>
      </p:sp>
      <p:sp>
        <p:nvSpPr>
          <p:cNvPr id="3" name="TextBox 2"/>
          <p:cNvSpPr txBox="1"/>
          <p:nvPr/>
        </p:nvSpPr>
        <p:spPr>
          <a:xfrm>
            <a:off x="8016875" y="6240462"/>
            <a:ext cx="4419600" cy="627864"/>
          </a:xfrm>
          <a:prstGeom prst="rect">
            <a:avLst/>
          </a:prstGeom>
          <a:noFill/>
        </p:spPr>
        <p:txBody>
          <a:bodyPr wrap="square" lIns="182880" tIns="146304" rIns="182880" bIns="146304" rtlCol="0">
            <a:spAutoFit/>
          </a:bodyPr>
          <a:lstStyle/>
          <a:p>
            <a:pPr>
              <a:lnSpc>
                <a:spcPct val="90000"/>
              </a:lnSpc>
              <a:spcAft>
                <a:spcPts val="600"/>
              </a:spcAft>
            </a:pPr>
            <a:r>
              <a:rPr lang="en-US" sz="2400" smtClean="0">
                <a:gradFill>
                  <a:gsLst>
                    <a:gs pos="2917">
                      <a:schemeClr val="tx1"/>
                    </a:gs>
                    <a:gs pos="30000">
                      <a:schemeClr val="tx1"/>
                    </a:gs>
                  </a:gsLst>
                  <a:lin ang="5400000" scaled="0"/>
                </a:gradFill>
              </a:rPr>
              <a:t>http://timw.info/whatsup</a:t>
            </a:r>
            <a:endParaRPr lang="en-US" sz="2400" dirty="0" err="1" smtClean="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2"/>
          <a:stretch>
            <a:fillRect/>
          </a:stretch>
        </p:blipFill>
        <p:spPr>
          <a:xfrm>
            <a:off x="2514812" y="1280160"/>
            <a:ext cx="7406216" cy="4807902"/>
          </a:xfrm>
          <a:prstGeom prst="rect">
            <a:avLst/>
          </a:prstGeom>
        </p:spPr>
      </p:pic>
      <p:sp>
        <p:nvSpPr>
          <p:cNvPr id="6" name="Rectangle 5"/>
          <p:cNvSpPr/>
          <p:nvPr/>
        </p:nvSpPr>
        <p:spPr bwMode="auto">
          <a:xfrm>
            <a:off x="2713037" y="4487862"/>
            <a:ext cx="1828800" cy="838200"/>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2631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97680" y="731520"/>
            <a:ext cx="7330757" cy="738664"/>
          </a:xfrm>
        </p:spPr>
        <p:txBody>
          <a:bodyPr/>
          <a:lstStyle/>
          <a:p>
            <a:r>
              <a:rPr lang="en-US" sz="3600" b="1" smtClean="0"/>
              <a:t>Session Materials</a:t>
            </a:r>
            <a:endParaRPr lang="en-US" b="1"/>
          </a:p>
        </p:txBody>
      </p:sp>
      <p:sp>
        <p:nvSpPr>
          <p:cNvPr id="4" name="Title 2"/>
          <p:cNvSpPr txBox="1">
            <a:spLocks/>
          </p:cNvSpPr>
          <p:nvPr/>
        </p:nvSpPr>
        <p:spPr>
          <a:xfrm>
            <a:off x="0" y="2201862"/>
            <a:ext cx="12436475" cy="677108"/>
          </a:xfrm>
          <a:prstGeom prst="rect">
            <a:avLst/>
          </a:prstGeom>
        </p:spPr>
        <p:txBody>
          <a:bodyPr vert="horz" wrap="square" lIns="91440" tIns="91440" rIns="91440" bIns="91440" rtlCol="0" anchor="t">
            <a:spAutoFit/>
          </a:bodyPr>
          <a:lstStyle>
            <a:lvl1pPr algn="r" defTabSz="932742" rtl="0" eaLnBrk="1" latinLnBrk="0" hangingPunct="1">
              <a:lnSpc>
                <a:spcPct val="100000"/>
              </a:lnSpc>
              <a:spcBef>
                <a:spcPct val="0"/>
              </a:spcBef>
              <a:buNone/>
              <a:defRPr lang="en-US" sz="2800" b="0" kern="1200" cap="none" spc="-30" baseline="0">
                <a:ln w="3175">
                  <a:noFill/>
                </a:ln>
                <a:solidFill>
                  <a:schemeClr val="tx1">
                    <a:lumMod val="50000"/>
                  </a:schemeClr>
                </a:solidFill>
                <a:effectLst/>
                <a:latin typeface="+mj-lt"/>
                <a:ea typeface="+mn-ea"/>
                <a:cs typeface="Segoe UI" pitchFamily="34" charset="0"/>
              </a:defRPr>
            </a:lvl1pPr>
          </a:lstStyle>
          <a:p>
            <a:pPr algn="ctr"/>
            <a:r>
              <a:rPr lang="en-US" sz="3200" b="1" smtClean="0">
                <a:solidFill>
                  <a:srgbClr val="0070C0"/>
                </a:solidFill>
              </a:rPr>
              <a:t>http://timw.info/phillyposh</a:t>
            </a:r>
            <a:endParaRPr lang="en-US" sz="3200" b="1">
              <a:solidFill>
                <a:srgbClr val="0070C0"/>
              </a:solidFill>
            </a:endParaRPr>
          </a:p>
        </p:txBody>
      </p:sp>
    </p:spTree>
    <p:extLst>
      <p:ext uri="{BB962C8B-B14F-4D97-AF65-F5344CB8AC3E}">
        <p14:creationId xmlns:p14="http://schemas.microsoft.com/office/powerpoint/2010/main" val="1449527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5760" y="1097280"/>
            <a:ext cx="7315200" cy="2179058"/>
          </a:xfrm>
        </p:spPr>
        <p:txBody>
          <a:bodyPr/>
          <a:lstStyle/>
          <a:p>
            <a:r>
              <a:rPr lang="en-US" smtClean="0"/>
              <a:t>Focus: Protect Credentials</a:t>
            </a:r>
            <a:endParaRPr lang="en-US"/>
          </a:p>
        </p:txBody>
      </p:sp>
    </p:spTree>
    <p:extLst>
      <p:ext uri="{BB962C8B-B14F-4D97-AF65-F5344CB8AC3E}">
        <p14:creationId xmlns:p14="http://schemas.microsoft.com/office/powerpoint/2010/main" val="127903154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The usual way</a:t>
            </a:r>
            <a:endParaRPr lang="en-US"/>
          </a:p>
        </p:txBody>
      </p:sp>
      <p:pic>
        <p:nvPicPr>
          <p:cNvPr id="3" name="Picture 2"/>
          <p:cNvPicPr>
            <a:picLocks noChangeAspect="1"/>
          </p:cNvPicPr>
          <p:nvPr/>
        </p:nvPicPr>
        <p:blipFill>
          <a:blip r:embed="rId2"/>
          <a:stretch>
            <a:fillRect/>
          </a:stretch>
        </p:blipFill>
        <p:spPr>
          <a:xfrm>
            <a:off x="3979662" y="1135062"/>
            <a:ext cx="4476515" cy="5527817"/>
          </a:xfrm>
          <a:prstGeom prst="rect">
            <a:avLst/>
          </a:prstGeom>
        </p:spPr>
      </p:pic>
      <p:sp>
        <p:nvSpPr>
          <p:cNvPr id="5" name="Rectangle 4"/>
          <p:cNvSpPr/>
          <p:nvPr/>
        </p:nvSpPr>
        <p:spPr bwMode="auto">
          <a:xfrm>
            <a:off x="4541837" y="2222570"/>
            <a:ext cx="3200400" cy="284092"/>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2494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The preferred approach - certificates</a:t>
            </a:r>
            <a:endParaRPr lang="en-US"/>
          </a:p>
        </p:txBody>
      </p:sp>
      <p:pic>
        <p:nvPicPr>
          <p:cNvPr id="3" name="Picture 2"/>
          <p:cNvPicPr>
            <a:picLocks noChangeAspect="1"/>
          </p:cNvPicPr>
          <p:nvPr/>
        </p:nvPicPr>
        <p:blipFill>
          <a:blip r:embed="rId2"/>
          <a:stretch>
            <a:fillRect/>
          </a:stretch>
        </p:blipFill>
        <p:spPr>
          <a:xfrm>
            <a:off x="345122" y="1439862"/>
            <a:ext cx="6754468" cy="4995619"/>
          </a:xfrm>
          <a:prstGeom prst="rect">
            <a:avLst/>
          </a:prstGeom>
        </p:spPr>
      </p:pic>
      <p:sp>
        <p:nvSpPr>
          <p:cNvPr id="5" name="Content Placeholder 1"/>
          <p:cNvSpPr txBox="1">
            <a:spLocks/>
          </p:cNvSpPr>
          <p:nvPr/>
        </p:nvSpPr>
        <p:spPr>
          <a:xfrm>
            <a:off x="7361236" y="1439863"/>
            <a:ext cx="4707255" cy="4724400"/>
          </a:xfrm>
          <a:prstGeom prst="rect">
            <a:avLst/>
          </a:prstGeom>
        </p:spPr>
        <p:txBody>
          <a:bodyPr vert="horz" wrap="square" lIns="91440" tIns="91440" rIns="91440" bIns="91440" rtlCol="0">
            <a:noAutofit/>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00"/>
              </a:spcAft>
            </a:pPr>
            <a:r>
              <a:rPr lang="en-US" sz="2800" smtClean="0"/>
              <a:t>Encrypt credentials</a:t>
            </a:r>
          </a:p>
          <a:p>
            <a:pPr>
              <a:spcAft>
                <a:spcPts val="500"/>
              </a:spcAft>
            </a:pPr>
            <a:r>
              <a:rPr lang="en-US" sz="2800" smtClean="0"/>
              <a:t>Support HTTPS pull server</a:t>
            </a:r>
          </a:p>
          <a:p>
            <a:pPr>
              <a:spcAft>
                <a:spcPts val="500"/>
              </a:spcAft>
            </a:pPr>
            <a:r>
              <a:rPr lang="en-US" sz="2800" smtClean="0"/>
              <a:t>AD CS PKI</a:t>
            </a:r>
          </a:p>
          <a:p>
            <a:pPr>
              <a:spcAft>
                <a:spcPts val="500"/>
              </a:spcAft>
            </a:pPr>
            <a:endParaRPr lang="en-US" sz="2800" smtClean="0"/>
          </a:p>
          <a:p>
            <a:pPr>
              <a:spcAft>
                <a:spcPts val="500"/>
              </a:spcAft>
            </a:pPr>
            <a:endParaRPr lang="en-US" sz="2800" smtClean="0"/>
          </a:p>
          <a:p>
            <a:pPr>
              <a:spcAft>
                <a:spcPts val="500"/>
              </a:spcAft>
            </a:pPr>
            <a:endParaRPr lang="en-US" sz="2800" smtClean="0">
              <a:solidFill>
                <a:srgbClr val="0070C0"/>
              </a:solidFill>
            </a:endParaRPr>
          </a:p>
          <a:p>
            <a:endParaRPr lang="en-US" sz="2800" smtClean="0"/>
          </a:p>
          <a:p>
            <a:endParaRPr lang="en-US"/>
          </a:p>
        </p:txBody>
      </p:sp>
      <p:sp>
        <p:nvSpPr>
          <p:cNvPr id="6" name="Rectangle 5"/>
          <p:cNvSpPr/>
          <p:nvPr/>
        </p:nvSpPr>
        <p:spPr bwMode="auto">
          <a:xfrm>
            <a:off x="1493837" y="4030662"/>
            <a:ext cx="4876800" cy="30480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493836" y="5233071"/>
            <a:ext cx="5605753" cy="30480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9292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5760" y="1097280"/>
            <a:ext cx="7315200" cy="3176254"/>
          </a:xfrm>
        </p:spPr>
        <p:txBody>
          <a:bodyPr/>
          <a:lstStyle/>
          <a:p>
            <a:r>
              <a:rPr lang="en-US" smtClean="0"/>
              <a:t>Focus: Write Quality DSC Resources</a:t>
            </a:r>
            <a:endParaRPr lang="en-US"/>
          </a:p>
        </p:txBody>
      </p:sp>
    </p:spTree>
    <p:extLst>
      <p:ext uri="{BB962C8B-B14F-4D97-AF65-F5344CB8AC3E}">
        <p14:creationId xmlns:p14="http://schemas.microsoft.com/office/powerpoint/2010/main" val="3204296664"/>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DSC Resource-related...*ahem* resources</a:t>
            </a:r>
            <a:endParaRPr lang="en-US"/>
          </a:p>
        </p:txBody>
      </p:sp>
      <p:sp>
        <p:nvSpPr>
          <p:cNvPr id="2" name="Content Placeholder 1"/>
          <p:cNvSpPr>
            <a:spLocks noGrp="1"/>
          </p:cNvSpPr>
          <p:nvPr>
            <p:ph idx="4294967295"/>
          </p:nvPr>
        </p:nvSpPr>
        <p:spPr>
          <a:xfrm>
            <a:off x="503237" y="1668462"/>
            <a:ext cx="7368952" cy="5081771"/>
          </a:xfrm>
          <a:prstGeom prst="rect">
            <a:avLst/>
          </a:prstGeom>
        </p:spPr>
        <p:txBody>
          <a:bodyPr/>
          <a:lstStyle/>
          <a:p>
            <a:pPr>
              <a:spcAft>
                <a:spcPts val="500"/>
              </a:spcAft>
            </a:pPr>
            <a:r>
              <a:rPr lang="en-US" sz="2800" smtClean="0"/>
              <a:t>DSC Resource Source Code (</a:t>
            </a:r>
            <a:r>
              <a:rPr lang="en-US" sz="2800" smtClean="0">
                <a:solidFill>
                  <a:srgbClr val="0070C0"/>
                </a:solidFill>
              </a:rPr>
              <a:t>http://timw.info/4ABY</a:t>
            </a:r>
            <a:r>
              <a:rPr lang="en-US" sz="2800" smtClean="0"/>
              <a:t>)</a:t>
            </a:r>
          </a:p>
          <a:p>
            <a:pPr>
              <a:spcAft>
                <a:spcPts val="500"/>
              </a:spcAft>
            </a:pPr>
            <a:r>
              <a:rPr lang="en-US" sz="2800" smtClean="0"/>
              <a:t>PowerShell Team Blog - DSC Posts (</a:t>
            </a:r>
            <a:r>
              <a:rPr lang="en-US" sz="2800" smtClean="0">
                <a:solidFill>
                  <a:srgbClr val="0070C0"/>
                </a:solidFill>
              </a:rPr>
              <a:t>http://timw.info/4ABX</a:t>
            </a:r>
            <a:r>
              <a:rPr lang="en-US" sz="2800" smtClean="0"/>
              <a:t>)</a:t>
            </a:r>
          </a:p>
          <a:p>
            <a:pPr>
              <a:spcAft>
                <a:spcPts val="500"/>
              </a:spcAft>
            </a:pPr>
            <a:r>
              <a:rPr lang="en-US" sz="2800" smtClean="0"/>
              <a:t>PowerShell DSC Resource Design and Testing Checklist (</a:t>
            </a:r>
            <a:r>
              <a:rPr lang="en-US" sz="2800" smtClean="0">
                <a:solidFill>
                  <a:srgbClr val="0070C0"/>
                </a:solidFill>
              </a:rPr>
              <a:t>http://timw.info/4ABV</a:t>
            </a:r>
            <a:r>
              <a:rPr lang="en-US" sz="2800" smtClean="0"/>
              <a:t>)</a:t>
            </a:r>
          </a:p>
          <a:p>
            <a:pPr>
              <a:spcAft>
                <a:spcPts val="500"/>
              </a:spcAft>
            </a:pPr>
            <a:r>
              <a:rPr lang="en-US" sz="2800" smtClean="0"/>
              <a:t>Resource Designer Tool Walkthrough (</a:t>
            </a:r>
            <a:r>
              <a:rPr lang="en-US" sz="2800" smtClean="0">
                <a:solidFill>
                  <a:srgbClr val="0070C0"/>
                </a:solidFill>
              </a:rPr>
              <a:t>http://timw.info/4ABW</a:t>
            </a:r>
            <a:r>
              <a:rPr lang="en-US" sz="2800" smtClean="0"/>
              <a:t>)</a:t>
            </a:r>
          </a:p>
          <a:p>
            <a:pPr>
              <a:spcAft>
                <a:spcPts val="500"/>
              </a:spcAft>
            </a:pPr>
            <a:endParaRPr lang="en-US" sz="2800" smtClean="0"/>
          </a:p>
          <a:p>
            <a:pPr>
              <a:spcAft>
                <a:spcPts val="500"/>
              </a:spcAft>
            </a:pPr>
            <a:endParaRPr lang="en-US" sz="2800" smtClean="0"/>
          </a:p>
          <a:p>
            <a:pPr>
              <a:spcAft>
                <a:spcPts val="500"/>
              </a:spcAft>
            </a:pPr>
            <a:endParaRPr lang="en-US" sz="2800" smtClean="0">
              <a:solidFill>
                <a:srgbClr val="0070C0"/>
              </a:solidFill>
            </a:endParaRPr>
          </a:p>
          <a:p>
            <a:endParaRPr lang="en-US" sz="2800"/>
          </a:p>
          <a:p>
            <a:endParaRPr lang="en-US"/>
          </a:p>
        </p:txBody>
      </p:sp>
      <p:pic>
        <p:nvPicPr>
          <p:cNvPr id="9218" name="Picture 2" descr="http://www.freeiconspng.com/uploads/powershell-icon-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3237" y="1820862"/>
            <a:ext cx="3460576" cy="346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994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Thank You</a:t>
            </a:r>
            <a:endParaRPr lang="en-US" dirty="0"/>
          </a:p>
        </p:txBody>
      </p:sp>
      <p:sp>
        <p:nvSpPr>
          <p:cNvPr id="4" name="Text Placeholder 3"/>
          <p:cNvSpPr>
            <a:spLocks noGrp="1"/>
          </p:cNvSpPr>
          <p:nvPr>
            <p:ph type="body" sz="quarter" idx="11"/>
          </p:nvPr>
        </p:nvSpPr>
        <p:spPr>
          <a:xfrm>
            <a:off x="365759" y="2103120"/>
            <a:ext cx="5486400" cy="1655838"/>
          </a:xfrm>
        </p:spPr>
        <p:txBody>
          <a:bodyPr/>
          <a:lstStyle/>
          <a:p>
            <a:pPr lvl="0">
              <a:spcBef>
                <a:spcPts val="1200"/>
              </a:spcBef>
            </a:pPr>
            <a:r>
              <a:rPr lang="en-US" sz="2800" smtClean="0">
                <a:solidFill>
                  <a:srgbClr val="0070C0"/>
                </a:solidFill>
              </a:rPr>
              <a:t>https://timw.info/phillyposh</a:t>
            </a:r>
          </a:p>
          <a:p>
            <a:pPr lvl="0">
              <a:spcBef>
                <a:spcPts val="1200"/>
              </a:spcBef>
            </a:pPr>
            <a:r>
              <a:rPr lang="en-US" sz="2800" smtClean="0">
                <a:solidFill>
                  <a:srgbClr val="0070C0"/>
                </a:solidFill>
              </a:rPr>
              <a:t>timwarnertech.com</a:t>
            </a:r>
            <a:endParaRPr lang="en-US" sz="2800">
              <a:solidFill>
                <a:srgbClr val="0070C0"/>
              </a:solidFill>
            </a:endParaRPr>
          </a:p>
          <a:p>
            <a:pPr lvl="0">
              <a:spcBef>
                <a:spcPts val="1200"/>
              </a:spcBef>
            </a:pPr>
            <a:r>
              <a:rPr lang="en-US" sz="2800" smtClean="0">
                <a:solidFill>
                  <a:srgbClr val="FF0000"/>
                </a:solidFill>
              </a:rPr>
              <a:t>@TechTrainerTim</a:t>
            </a:r>
            <a:endParaRPr lang="en-US" sz="2800" dirty="0">
              <a:solidFill>
                <a:srgbClr val="FF0000"/>
              </a:solidFill>
            </a:endParaRPr>
          </a:p>
        </p:txBody>
      </p:sp>
      <p:sp>
        <p:nvSpPr>
          <p:cNvPr id="6" name="Picture Placeholder 5"/>
          <p:cNvSpPr>
            <a:spLocks noGrp="1"/>
          </p:cNvSpPr>
          <p:nvPr>
            <p:ph type="pic" sz="quarter" idx="10"/>
          </p:nvPr>
        </p:nvSpPr>
        <p:spPr>
          <a:xfrm>
            <a:off x="6217920" y="0"/>
            <a:ext cx="6217920" cy="6995160"/>
          </a:xfrm>
          <a:solidFill>
            <a:srgbClr val="0072C6"/>
          </a:solidFill>
        </p:spPr>
      </p:sp>
      <p:pic>
        <p:nvPicPr>
          <p:cNvPr id="7" name="Picture 6"/>
          <p:cNvPicPr>
            <a:picLocks noChangeAspect="1"/>
          </p:cNvPicPr>
          <p:nvPr/>
        </p:nvPicPr>
        <p:blipFill>
          <a:blip r:embed="rId2"/>
          <a:stretch>
            <a:fillRect/>
          </a:stretch>
        </p:blipFill>
        <p:spPr>
          <a:xfrm>
            <a:off x="7589837" y="1630362"/>
            <a:ext cx="3543300" cy="3543300"/>
          </a:xfrm>
          <a:prstGeom prst="rect">
            <a:avLst/>
          </a:prstGeom>
        </p:spPr>
      </p:pic>
      <p:pic>
        <p:nvPicPr>
          <p:cNvPr id="8" name="Picture 7"/>
          <p:cNvPicPr>
            <a:picLocks noChangeAspect="1"/>
          </p:cNvPicPr>
          <p:nvPr/>
        </p:nvPicPr>
        <p:blipFill>
          <a:blip r:embed="rId3"/>
          <a:stretch>
            <a:fillRect/>
          </a:stretch>
        </p:blipFill>
        <p:spPr>
          <a:xfrm>
            <a:off x="7116762" y="1287462"/>
            <a:ext cx="4420236" cy="4420236"/>
          </a:xfrm>
          <a:prstGeom prst="rect">
            <a:avLst/>
          </a:prstGeom>
        </p:spPr>
      </p:pic>
    </p:spTree>
    <p:extLst>
      <p:ext uri="{BB962C8B-B14F-4D97-AF65-F5344CB8AC3E}">
        <p14:creationId xmlns:p14="http://schemas.microsoft.com/office/powerpoint/2010/main" val="2631704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Sir Isaac Newton (1642-1726)</a:t>
            </a:r>
            <a:endParaRPr lang="en-US"/>
          </a:p>
        </p:txBody>
      </p:sp>
      <p:sp>
        <p:nvSpPr>
          <p:cNvPr id="5" name="Text Placeholder 4"/>
          <p:cNvSpPr>
            <a:spLocks noGrp="1"/>
          </p:cNvSpPr>
          <p:nvPr>
            <p:ph type="body" sz="quarter" idx="10"/>
          </p:nvPr>
        </p:nvSpPr>
        <p:spPr>
          <a:xfrm>
            <a:off x="365760" y="1371600"/>
            <a:ext cx="11704320" cy="1071062"/>
          </a:xfrm>
        </p:spPr>
        <p:txBody>
          <a:bodyPr/>
          <a:lstStyle/>
          <a:p>
            <a:r>
              <a:rPr lang="en-US"/>
              <a:t>"If I have </a:t>
            </a:r>
            <a:r>
              <a:rPr lang="en-US"/>
              <a:t>seen </a:t>
            </a:r>
            <a:r>
              <a:rPr lang="en-US" smtClean="0"/>
              <a:t>further, </a:t>
            </a:r>
            <a:r>
              <a:rPr lang="en-US"/>
              <a:t>it is only by standing on the shoulders of giants."</a:t>
            </a:r>
          </a:p>
        </p:txBody>
      </p:sp>
      <p:pic>
        <p:nvPicPr>
          <p:cNvPr id="1026" name="Picture 2" descr="http://i.huffpost.com/gen/1730483/images/o-ISAAC-NEWTON-faceboo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7762" y="2557499"/>
            <a:ext cx="7600950" cy="380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370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Some PowerShell Giants</a:t>
            </a:r>
            <a:endParaRPr lang="en-US"/>
          </a:p>
        </p:txBody>
      </p:sp>
      <p:sp>
        <p:nvSpPr>
          <p:cNvPr id="3" name="Text Placeholder 2"/>
          <p:cNvSpPr>
            <a:spLocks noGrp="1"/>
          </p:cNvSpPr>
          <p:nvPr>
            <p:ph type="body" sz="quarter" idx="10"/>
          </p:nvPr>
        </p:nvSpPr>
        <p:spPr>
          <a:xfrm>
            <a:off x="365760" y="2049462"/>
            <a:ext cx="11704320" cy="3228576"/>
          </a:xfrm>
        </p:spPr>
        <p:txBody>
          <a:bodyPr/>
          <a:lstStyle/>
          <a:p>
            <a:r>
              <a:rPr lang="en-US" smtClean="0"/>
              <a:t>Don Jones (</a:t>
            </a:r>
            <a:r>
              <a:rPr lang="en-US" smtClean="0">
                <a:solidFill>
                  <a:srgbClr val="FF0000"/>
                </a:solidFill>
              </a:rPr>
              <a:t>@ConcentratedDon</a:t>
            </a:r>
            <a:r>
              <a:rPr lang="en-US" smtClean="0"/>
              <a:t>)</a:t>
            </a:r>
            <a:endParaRPr lang="en-US"/>
          </a:p>
          <a:p>
            <a:r>
              <a:rPr lang="en-US" smtClean="0"/>
              <a:t>Jason Helmick (</a:t>
            </a:r>
            <a:r>
              <a:rPr lang="en-US">
                <a:solidFill>
                  <a:srgbClr val="FF0000"/>
                </a:solidFill>
              </a:rPr>
              <a:t>@</a:t>
            </a:r>
            <a:r>
              <a:rPr lang="en-US">
                <a:solidFill>
                  <a:srgbClr val="FF0000"/>
                </a:solidFill>
              </a:rPr>
              <a:t>TheJasonHelmick</a:t>
            </a:r>
            <a:r>
              <a:rPr lang="en-US" smtClean="0"/>
              <a:t>)</a:t>
            </a:r>
            <a:endParaRPr lang="en-US"/>
          </a:p>
          <a:p>
            <a:r>
              <a:rPr lang="en-US" smtClean="0"/>
              <a:t>Jeff Hicks (</a:t>
            </a:r>
            <a:r>
              <a:rPr lang="en-US">
                <a:solidFill>
                  <a:srgbClr val="FF0000"/>
                </a:solidFill>
              </a:rPr>
              <a:t>@</a:t>
            </a:r>
            <a:r>
              <a:rPr lang="en-US">
                <a:solidFill>
                  <a:srgbClr val="FF0000"/>
                </a:solidFill>
              </a:rPr>
              <a:t>jeffhicks</a:t>
            </a:r>
            <a:r>
              <a:rPr lang="en-US" smtClean="0"/>
              <a:t>)</a:t>
            </a:r>
            <a:endParaRPr lang="en-US"/>
          </a:p>
          <a:p>
            <a:r>
              <a:rPr lang="en-US" smtClean="0"/>
              <a:t>Adam Bertram (</a:t>
            </a:r>
            <a:r>
              <a:rPr lang="en-US">
                <a:solidFill>
                  <a:srgbClr val="FF0000"/>
                </a:solidFill>
              </a:rPr>
              <a:t>@</a:t>
            </a:r>
            <a:r>
              <a:rPr lang="en-US">
                <a:solidFill>
                  <a:srgbClr val="FF0000"/>
                </a:solidFill>
              </a:rPr>
              <a:t>adbertram</a:t>
            </a:r>
            <a:r>
              <a:rPr lang="en-US" smtClean="0"/>
              <a:t>)</a:t>
            </a:r>
            <a:endParaRPr lang="en-US"/>
          </a:p>
          <a:p>
            <a:r>
              <a:rPr lang="en-US" smtClean="0"/>
              <a:t>Steve Murawski (</a:t>
            </a:r>
            <a:r>
              <a:rPr lang="en-US">
                <a:solidFill>
                  <a:srgbClr val="FF0000"/>
                </a:solidFill>
              </a:rPr>
              <a:t>@</a:t>
            </a:r>
            <a:r>
              <a:rPr lang="en-US">
                <a:solidFill>
                  <a:srgbClr val="FF0000"/>
                </a:solidFill>
              </a:rPr>
              <a:t>StevenMurawski</a:t>
            </a:r>
            <a:r>
              <a:rPr lang="en-US" smtClean="0"/>
              <a:t>)</a:t>
            </a:r>
          </a:p>
          <a:p>
            <a:r>
              <a:rPr lang="en-US" smtClean="0"/>
              <a:t>Warren Frame (</a:t>
            </a:r>
            <a:r>
              <a:rPr lang="en-US">
                <a:solidFill>
                  <a:srgbClr val="FF0000"/>
                </a:solidFill>
              </a:rPr>
              <a:t>@psCookieMonster</a:t>
            </a:r>
            <a:r>
              <a:rPr lang="en-US" smtClean="0"/>
              <a:t>)</a:t>
            </a:r>
            <a:endParaRPr lang="en-US"/>
          </a:p>
        </p:txBody>
      </p:sp>
      <p:pic>
        <p:nvPicPr>
          <p:cNvPr id="2050" name="Picture 2" descr="https://alexandrebrisebois.files.wordpress.com/2014/07/microsoft-mv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7037" y="5021262"/>
            <a:ext cx="4480112" cy="18463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freeiconspng.com/uploads/powershell-icon-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077" y="-184812"/>
            <a:ext cx="2446338" cy="244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62272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I'm a (data) synthesizer.</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794" y="1211262"/>
            <a:ext cx="10026251" cy="5640769"/>
          </a:xfrm>
          <a:prstGeom prst="rect">
            <a:avLst/>
          </a:prstGeom>
        </p:spPr>
      </p:pic>
    </p:spTree>
    <p:extLst>
      <p:ext uri="{BB962C8B-B14F-4D97-AF65-F5344CB8AC3E}">
        <p14:creationId xmlns:p14="http://schemas.microsoft.com/office/powerpoint/2010/main" val="168819613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7"/>
          </p:nvPr>
        </p:nvSpPr>
        <p:spPr/>
        <p:txBody>
          <a:bodyPr/>
          <a:lstStyle/>
          <a:p>
            <a:r>
              <a:rPr lang="en-US" smtClean="0"/>
              <a:t>NDA info</a:t>
            </a:r>
            <a:endParaRPr lang="en-US"/>
          </a:p>
        </p:txBody>
      </p:sp>
      <p:sp>
        <p:nvSpPr>
          <p:cNvPr id="7" name="Text Placeholder 6"/>
          <p:cNvSpPr>
            <a:spLocks noGrp="1"/>
          </p:cNvSpPr>
          <p:nvPr>
            <p:ph type="body" sz="quarter" idx="18"/>
          </p:nvPr>
        </p:nvSpPr>
        <p:spPr/>
        <p:txBody>
          <a:bodyPr/>
          <a:lstStyle/>
          <a:p>
            <a:r>
              <a:rPr lang="en-US" smtClean="0"/>
              <a:t>Azure Automation DSC works well</a:t>
            </a:r>
            <a:endParaRPr lang="en-US"/>
          </a:p>
        </p:txBody>
      </p:sp>
      <p:sp>
        <p:nvSpPr>
          <p:cNvPr id="8" name="Text Placeholder 7"/>
          <p:cNvSpPr>
            <a:spLocks noGrp="1"/>
          </p:cNvSpPr>
          <p:nvPr>
            <p:ph type="body" sz="quarter" idx="19"/>
          </p:nvPr>
        </p:nvSpPr>
        <p:spPr/>
        <p:txBody>
          <a:bodyPr/>
          <a:lstStyle/>
          <a:p>
            <a:r>
              <a:rPr lang="en-US" smtClean="0"/>
              <a:t>DSC pull servers are a mess</a:t>
            </a:r>
            <a:endParaRPr lang="en-US"/>
          </a:p>
        </p:txBody>
      </p:sp>
      <p:sp>
        <p:nvSpPr>
          <p:cNvPr id="4" name="Title 3"/>
          <p:cNvSpPr>
            <a:spLocks noGrp="1"/>
          </p:cNvSpPr>
          <p:nvPr>
            <p:ph type="title"/>
          </p:nvPr>
        </p:nvSpPr>
        <p:spPr/>
        <p:txBody>
          <a:bodyPr/>
          <a:lstStyle/>
          <a:p>
            <a:r>
              <a:rPr lang="en-US" smtClean="0"/>
              <a:t>The timing, it is suspect...</a:t>
            </a:r>
            <a:endParaRPr lang="en-US"/>
          </a:p>
        </p:txBody>
      </p:sp>
      <p:sp>
        <p:nvSpPr>
          <p:cNvPr id="5" name="Text Placeholder 4"/>
          <p:cNvSpPr>
            <a:spLocks noGrp="1"/>
          </p:cNvSpPr>
          <p:nvPr>
            <p:ph type="body" sz="quarter" idx="10"/>
          </p:nvPr>
        </p:nvSpPr>
        <p:spPr/>
        <p:txBody>
          <a:bodyPr/>
          <a:lstStyle/>
          <a:p>
            <a:r>
              <a:rPr lang="en-US" smtClean="0"/>
              <a:t>Big DSC news coming up from the </a:t>
            </a:r>
            <a:r>
              <a:rPr lang="en-US" smtClean="0">
                <a:solidFill>
                  <a:srgbClr val="FF0000"/>
                </a:solidFill>
              </a:rPr>
              <a:t>@PowerShell_Team</a:t>
            </a:r>
            <a:endParaRPr lang="en-US">
              <a:solidFill>
                <a:srgbClr val="FF0000"/>
              </a:solidFill>
            </a:endParaRPr>
          </a:p>
        </p:txBody>
      </p:sp>
      <p:sp>
        <p:nvSpPr>
          <p:cNvPr id="9" name="Text Placeholder 8"/>
          <p:cNvSpPr>
            <a:spLocks noGrp="1"/>
          </p:cNvSpPr>
          <p:nvPr>
            <p:ph type="body" sz="quarter" idx="20"/>
          </p:nvPr>
        </p:nvSpPr>
        <p:spPr/>
        <p:txBody>
          <a:bodyPr/>
          <a:lstStyle/>
          <a:p>
            <a:r>
              <a:rPr lang="en-US" smtClean="0"/>
              <a:t>DSC is being overhauled (again)</a:t>
            </a:r>
            <a:endParaRPr lang="en-US"/>
          </a:p>
        </p:txBody>
      </p:sp>
    </p:spTree>
    <p:extLst>
      <p:ext uri="{BB962C8B-B14F-4D97-AF65-F5344CB8AC3E}">
        <p14:creationId xmlns:p14="http://schemas.microsoft.com/office/powerpoint/2010/main" val="710017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fade">
                                      <p:cBhvr>
                                        <p:cTn id="15" dur="500"/>
                                        <p:tgtEl>
                                          <p:spTgt spid="7">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bg/>
                                          </p:spTgt>
                                        </p:tgtEl>
                                        <p:attrNameLst>
                                          <p:attrName>style.visibility</p:attrName>
                                        </p:attrNameLst>
                                      </p:cBhvr>
                                      <p:to>
                                        <p:strVal val="visible"/>
                                      </p:to>
                                    </p:set>
                                    <p:animEffect transition="in" filter="fade">
                                      <p:cBhvr>
                                        <p:cTn id="23" dur="500"/>
                                        <p:tgtEl>
                                          <p:spTgt spid="6">
                                            <p:bg/>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bg/>
                                          </p:spTgt>
                                        </p:tgtEl>
                                        <p:attrNameLst>
                                          <p:attrName>style.visibility</p:attrName>
                                        </p:attrNameLst>
                                      </p:cBhvr>
                                      <p:to>
                                        <p:strVal val="visible"/>
                                      </p:to>
                                    </p:set>
                                    <p:animEffect transition="in" filter="fade">
                                      <p:cBhvr>
                                        <p:cTn id="31" dur="500"/>
                                        <p:tgtEl>
                                          <p:spTgt spid="9">
                                            <p:bg/>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xEl>
                                              <p:pRg st="0" end="0"/>
                                            </p:txEl>
                                          </p:spTgt>
                                        </p:tgtEl>
                                        <p:attrNameLst>
                                          <p:attrName>style.visibility</p:attrName>
                                        </p:attrNameLst>
                                      </p:cBhvr>
                                      <p:to>
                                        <p:strVal val="visible"/>
                                      </p:to>
                                    </p:set>
                                    <p:animEffect transition="in" filter="fade">
                                      <p:cBhvr>
                                        <p:cTn id="34"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7" grpId="0" uiExpand="1" build="p" animBg="1"/>
      <p:bldP spid="8" grpId="0" uiExpand="1" build="p" animBg="1"/>
      <p:bldP spid="9"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5760" y="1097280"/>
            <a:ext cx="7315200" cy="1181862"/>
          </a:xfrm>
        </p:spPr>
        <p:txBody>
          <a:bodyPr/>
          <a:lstStyle/>
          <a:p>
            <a:r>
              <a:rPr lang="en-US" smtClean="0"/>
              <a:t>The Problem</a:t>
            </a:r>
            <a:endParaRPr lang="en-US"/>
          </a:p>
        </p:txBody>
      </p:sp>
    </p:spTree>
    <p:extLst>
      <p:ext uri="{BB962C8B-B14F-4D97-AF65-F5344CB8AC3E}">
        <p14:creationId xmlns:p14="http://schemas.microsoft.com/office/powerpoint/2010/main" val="189492535"/>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fb22c541-ded0-47fa-8877-83a4c2d16227" Revision="1" Stencil="7276b9ef-3953-4dce-a89b-ed85f20b8b93" StencilVersion="1.0"/>
</Control>
</file>

<file path=customXml/item10.xml><?xml version="1.0" encoding="utf-8"?>
<Control xmlns="http://schemas.microsoft.com/VisualStudio/2011/storyboarding/control">
  <Id Name="d69996e1-3d61-4686-9b63-f1b855c596ab" Revision="1" Stencil="7276b9ef-3953-4dce-a89b-ed85f20b8b93" StencilVersion="1.0"/>
</Control>
</file>

<file path=customXml/item11.xml><?xml version="1.0" encoding="utf-8"?>
<Control xmlns="http://schemas.microsoft.com/VisualStudio/2011/storyboarding/control">
  <Id Name="a53d73d2-368b-429e-b817-1324eec1382c" Revision="1" Stencil="7276b9ef-3953-4dce-a89b-ed85f20b8b93" StencilVersion="1.0"/>
</Control>
</file>

<file path=customXml/item12.xml><?xml version="1.0" encoding="utf-8"?>
<Control xmlns="http://schemas.microsoft.com/VisualStudio/2011/storyboarding/control">
  <Id Name="a53d73d2-368b-429e-b817-1324eec1382c" Revision="1" Stencil="7276b9ef-3953-4dce-a89b-ed85f20b8b93" StencilVersion="1.0"/>
</Control>
</file>

<file path=customXml/item13.xml><?xml version="1.0" encoding="utf-8"?>
<Control xmlns="http://schemas.microsoft.com/VisualStudio/2011/storyboarding/control">
  <Id Name="369f9055-6b6c-48b9-9320-5df2d46c430a" Revision="1" Stencil="7276b9ef-3953-4dce-a89b-ed85f20b8b93" StencilVersion="1.0"/>
</Control>
</file>

<file path=customXml/item14.xml><?xml version="1.0" encoding="utf-8"?>
<Control xmlns="http://schemas.microsoft.com/VisualStudio/2011/storyboarding/control">
  <Id Name="fb22c541-ded0-47fa-8877-83a4c2d16227" Revision="1" Stencil="7276b9ef-3953-4dce-a89b-ed85f20b8b93" StencilVersion="1.0"/>
</Control>
</file>

<file path=customXml/item15.xml><?xml version="1.0" encoding="utf-8"?>
<ct:contentTypeSchema xmlns:ct="http://schemas.microsoft.com/office/2006/metadata/contentType" xmlns:ma="http://schemas.microsoft.com/office/2006/metadata/properties/metaAttributes" ct:_="" ma:_="" ma:contentTypeName="Document" ma:contentTypeID="0x01010079310B4BD4CA0B4B82A01061A7EEC781" ma:contentTypeVersion="" ma:contentTypeDescription="Create a new document." ma:contentTypeScope="" ma:versionID="19dc874e4e7ae5c148c5a9647ae562c0">
  <xsd:schema xmlns:xsd="http://www.w3.org/2001/XMLSchema" xmlns:xs="http://www.w3.org/2001/XMLSchema" xmlns:p="http://schemas.microsoft.com/office/2006/metadata/properties" xmlns:ns2="34B90476-591D-4936-BD96-24002444D861" targetNamespace="http://schemas.microsoft.com/office/2006/metadata/properties" ma:root="true" ma:fieldsID="3c085118fbd1ef16035cc0ee5659df7e" ns2:_="">
    <xsd:import namespace="34B90476-591D-4936-BD96-24002444D861"/>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B90476-591D-4936-BD96-24002444D861"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xml><?xml version="1.0" encoding="utf-8"?>
<Control xmlns="http://schemas.microsoft.com/VisualStudio/2011/storyboarding/control">
  <Id Name="369f9055-6b6c-48b9-9320-5df2d46c430a" Revision="1" Stencil="7276b9ef-3953-4dce-a89b-ed85f20b8b93" StencilVersion="1.0"/>
</Control>
</file>

<file path=customXml/item17.xml><?xml version="1.0" encoding="utf-8"?>
<Control xmlns="http://schemas.microsoft.com/VisualStudio/2011/storyboarding/control">
  <Id Name="a2191c86-fc50-4add-948c-129f6b5a88d8" Revision="1" Stencil="7276b9ef-3953-4dce-a89b-ed85f20b8b93" StencilVersion="1.0"/>
</Control>
</file>

<file path=customXml/item18.xml><?xml version="1.0" encoding="utf-8"?>
<Control xmlns="http://schemas.microsoft.com/VisualStudio/2011/storyboarding/control">
  <Id Name="369f9055-6b6c-48b9-9320-5df2d46c430a" Revision="1" Stencil="7276b9ef-3953-4dce-a89b-ed85f20b8b93" StencilVersion="1.0"/>
</Control>
</file>

<file path=customXml/item19.xml><?xml version="1.0" encoding="utf-8"?>
<Control xmlns="http://schemas.microsoft.com/VisualStudio/2011/storyboarding/control">
  <Id Name="a2191c86-fc50-4add-948c-129f6b5a88d8" Revision="1" Stencil="7276b9ef-3953-4dce-a89b-ed85f20b8b93" StencilVersion="1.0"/>
</Control>
</file>

<file path=customXml/item2.xml><?xml version="1.0" encoding="utf-8"?>
<Control xmlns="http://schemas.microsoft.com/VisualStudio/2011/storyboarding/control">
  <Id Name="a2191c86-fc50-4add-948c-129f6b5a88d8" Revision="1" Stencil="7276b9ef-3953-4dce-a89b-ed85f20b8b93" StencilVersion="1.0"/>
</Control>
</file>

<file path=customXml/item20.xml><?xml version="1.0" encoding="utf-8"?>
<Control xmlns="http://schemas.microsoft.com/VisualStudio/2011/storyboarding/control">
  <Id Name="369f9055-6b6c-48b9-9320-5df2d46c430a" Revision="1" Stencil="7276b9ef-3953-4dce-a89b-ed85f20b8b93" StencilVersion="1.0"/>
</Control>
</file>

<file path=customXml/item21.xml><?xml version="1.0" encoding="utf-8"?>
<Control xmlns="http://schemas.microsoft.com/VisualStudio/2011/storyboarding/control">
  <Id Name="fb22c541-ded0-47fa-8877-83a4c2d16227" Revision="1" Stencil="7276b9ef-3953-4dce-a89b-ed85f20b8b93" StencilVersion="1.0"/>
</Control>
</file>

<file path=customXml/item22.xml><?xml version="1.0" encoding="utf-8"?>
<Control xmlns="http://schemas.microsoft.com/VisualStudio/2011/storyboarding/control">
  <Id Name="a53d73d2-368b-429e-b817-1324eec1382c" Revision="1" Stencil="7276b9ef-3953-4dce-a89b-ed85f20b8b93" StencilVersion="1.0"/>
</Control>
</file>

<file path=customXml/item23.xml><?xml version="1.0" encoding="utf-8"?>
<Control xmlns="http://schemas.microsoft.com/VisualStudio/2011/storyboarding/control">
  <Id Name="fb22c541-ded0-47fa-8877-83a4c2d16227" Revision="1" Stencil="7276b9ef-3953-4dce-a89b-ed85f20b8b93" StencilVersion="1.0"/>
</Control>
</file>

<file path=customXml/item24.xml><?xml version="1.0" encoding="utf-8"?>
<Control xmlns="http://schemas.microsoft.com/VisualStudio/2011/storyboarding/control">
  <Id Name="a53d73d2-368b-429e-b817-1324eec1382c" Revision="1" Stencil="7276b9ef-3953-4dce-a89b-ed85f20b8b93" StencilVersion="1.0"/>
</Control>
</file>

<file path=customXml/item25.xml><?xml version="1.0" encoding="utf-8"?>
<Control xmlns="http://schemas.microsoft.com/VisualStudio/2011/storyboarding/control">
  <Id Name="d69996e1-3d61-4686-9b63-f1b855c596ab" Revision="1" Stencil="7276b9ef-3953-4dce-a89b-ed85f20b8b93" StencilVersion="1.0"/>
</Control>
</file>

<file path=customXml/item26.xml><?xml version="1.0" encoding="utf-8"?>
<Control xmlns="http://schemas.microsoft.com/VisualStudio/2011/storyboarding/control">
  <Id Name="d69996e1-3d61-4686-9b63-f1b855c596ab" Revision="1" Stencil="7276b9ef-3953-4dce-a89b-ed85f20b8b93" StencilVersion="1.0"/>
</Control>
</file>

<file path=customXml/item27.xml><?xml version="1.0" encoding="utf-8"?>
<Control xmlns="http://schemas.microsoft.com/VisualStudio/2011/storyboarding/control">
  <Id Name="a53d73d2-368b-429e-b817-1324eec1382c" Revision="1" Stencil="7276b9ef-3953-4dce-a89b-ed85f20b8b93" StencilVersion="1.0"/>
</Control>
</file>

<file path=customXml/item28.xml><?xml version="1.0" encoding="utf-8"?>
<Control xmlns="http://schemas.microsoft.com/VisualStudio/2011/storyboarding/control">
  <Id Name="a2191c86-fc50-4add-948c-129f6b5a88d8" Revision="1" Stencil="7276b9ef-3953-4dce-a89b-ed85f20b8b93" StencilVersion="1.0"/>
</Control>
</file>

<file path=customXml/item29.xml><?xml version="1.0" encoding="utf-8"?>
<Control xmlns="http://schemas.microsoft.com/VisualStudio/2011/storyboarding/control">
  <Id Name="a2191c86-fc50-4add-948c-129f6b5a88d8" Revision="1" Stencil="7276b9ef-3953-4dce-a89b-ed85f20b8b93" StencilVersion="1.0"/>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30.xml><?xml version="1.0" encoding="utf-8"?>
<Control xmlns="http://schemas.microsoft.com/VisualStudio/2011/storyboarding/control">
  <Id Name="fb22c541-ded0-47fa-8877-83a4c2d16227" Revision="1" Stencil="7276b9ef-3953-4dce-a89b-ed85f20b8b93" StencilVersion="1.0"/>
</Control>
</file>

<file path=customXml/item31.xml><?xml version="1.0" encoding="utf-8"?>
<Control xmlns="http://schemas.microsoft.com/VisualStudio/2011/storyboarding/control">
  <Id Name="d69996e1-3d61-4686-9b63-f1b855c596ab" Revision="1" Stencil="7276b9ef-3953-4dce-a89b-ed85f20b8b93" StencilVersion="1.0"/>
</Control>
</file>

<file path=customXml/item32.xml><?xml version="1.0" encoding="utf-8"?>
<Control xmlns="http://schemas.microsoft.com/VisualStudio/2011/storyboarding/control">
  <Id Name="369f9055-6b6c-48b9-9320-5df2d46c430a" Revision="1" Stencil="7276b9ef-3953-4dce-a89b-ed85f20b8b93" StencilVersion="1.0"/>
</Control>
</file>

<file path=customXml/item33.xml><?xml version="1.0" encoding="utf-8"?>
<Control xmlns="http://schemas.microsoft.com/VisualStudio/2011/storyboarding/control">
  <Id Name="a53d73d2-368b-429e-b817-1324eec1382c" Revision="1" Stencil="7276b9ef-3953-4dce-a89b-ed85f20b8b93" StencilVersion="1.0"/>
</Control>
</file>

<file path=customXml/item4.xml><?xml version="1.0" encoding="utf-8"?>
<Control xmlns="http://schemas.microsoft.com/VisualStudio/2011/storyboarding/control">
  <Id Name="d69996e1-3d61-4686-9b63-f1b855c596ab" Revision="1" Stencil="7276b9ef-3953-4dce-a89b-ed85f20b8b93" StencilVersion="1.0"/>
</Control>
</file>

<file path=customXml/item5.xml><?xml version="1.0" encoding="utf-8"?>
<p:properties xmlns:p="http://schemas.microsoft.com/office/2006/metadata/properties" xmlns:xsi="http://www.w3.org/2001/XMLSchema-instance" xmlns:pc="http://schemas.microsoft.com/office/infopath/2007/PartnerControls">
  <documentManagement>
    <Content_x0020_Type xmlns="34B90476-591D-4936-BD96-24002444D861">Slide Presentation</Content_x0020_Type>
    <Module xmlns="34B90476-591D-4936-BD96-24002444D861" xsi:nil="true"/>
    <Status xmlns="34B90476-591D-4936-BD96-24002444D861">Draft</Status>
  </documentManagement>
</p:properties>
</file>

<file path=customXml/item6.xml><?xml version="1.0" encoding="utf-8"?>
<Control xmlns="http://schemas.microsoft.com/VisualStudio/2011/storyboarding/control">
  <Id Name="a2191c86-fc50-4add-948c-129f6b5a88d8" Revision="1" Stencil="7276b9ef-3953-4dce-a89b-ed85f20b8b93" StencilVersion="1.0"/>
</Control>
</file>

<file path=customXml/item7.xml><?xml version="1.0" encoding="utf-8"?>
<Control xmlns="http://schemas.microsoft.com/VisualStudio/2011/storyboarding/control">
  <Id Name="fb22c541-ded0-47fa-8877-83a4c2d16227" Revision="1" Stencil="7276b9ef-3953-4dce-a89b-ed85f20b8b93" StencilVersion="1.0"/>
</Control>
</file>

<file path=customXml/item8.xml><?xml version="1.0" encoding="utf-8"?>
<Control xmlns="http://schemas.microsoft.com/VisualStudio/2011/storyboarding/control">
  <Id Name="369f9055-6b6c-48b9-9320-5df2d46c430a" Revision="1" Stencil="7276b9ef-3953-4dce-a89b-ed85f20b8b93" StencilVersion="1.0"/>
</Control>
</file>

<file path=customXml/item9.xml><?xml version="1.0" encoding="utf-8"?>
<Control xmlns="http://schemas.microsoft.com/VisualStudio/2011/storyboarding/control">
  <Id Name="d69996e1-3d61-4686-9b63-f1b855c596ab" Revision="1" Stencil="7276b9ef-3953-4dce-a89b-ed85f20b8b93" StencilVersion="1.0"/>
</Control>
</file>

<file path=customXml/itemProps1.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10.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11.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12.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13.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14.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15.xml><?xml version="1.0" encoding="utf-8"?>
<ds:datastoreItem xmlns:ds="http://schemas.openxmlformats.org/officeDocument/2006/customXml" ds:itemID="{1938104F-3236-4515-95B2-FB01357000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B90476-591D-4936-BD96-24002444D8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6.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17.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18.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19.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2.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20.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21.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22.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23.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24.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25.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26.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27.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28.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29.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0.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31.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32.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33.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4.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34B90476-591D-4936-BD96-24002444D861"/>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 ds:uri="http://purl.org/dc/dcmitype/"/>
    <ds:schemaRef ds:uri="http://purl.org/dc/elements/1.1/"/>
  </ds:schemaRefs>
</ds:datastoreItem>
</file>

<file path=customXml/itemProps6.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7.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8.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9.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12796</TotalTime>
  <Words>706</Words>
  <Application>Microsoft Office PowerPoint</Application>
  <PresentationFormat>Custom</PresentationFormat>
  <Paragraphs>154</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Consolas</vt:lpstr>
      <vt:lpstr>Segoe UI</vt:lpstr>
      <vt:lpstr>Segoe UI Light</vt:lpstr>
      <vt:lpstr>Wingdings</vt:lpstr>
      <vt:lpstr>WHITE TEMPLATE</vt:lpstr>
      <vt:lpstr>Windows PowerShell DSC Implementation Tips</vt:lpstr>
      <vt:lpstr>Why I like Philadelphia</vt:lpstr>
      <vt:lpstr>Agenda</vt:lpstr>
      <vt:lpstr>Session Materials</vt:lpstr>
      <vt:lpstr>Sir Isaac Newton (1642-1726)</vt:lpstr>
      <vt:lpstr>Some PowerShell Giants</vt:lpstr>
      <vt:lpstr>I'm a (data) synthesizer.</vt:lpstr>
      <vt:lpstr>The timing, it is suspect...</vt:lpstr>
      <vt:lpstr>The Problem</vt:lpstr>
      <vt:lpstr>Configuration drift</vt:lpstr>
      <vt:lpstr>Configuration Drift Ramifications</vt:lpstr>
      <vt:lpstr>A Solution</vt:lpstr>
      <vt:lpstr>Configuration Management (CM)</vt:lpstr>
      <vt:lpstr>DSC Quick Review</vt:lpstr>
      <vt:lpstr>Common Information Model (CIM)</vt:lpstr>
      <vt:lpstr>CIM/WMI Repository</vt:lpstr>
      <vt:lpstr>DSC High-Level Architecture</vt:lpstr>
      <vt:lpstr>DSC Resources</vt:lpstr>
      <vt:lpstr>Where to find DSC resources</vt:lpstr>
      <vt:lpstr>The DSC Book</vt:lpstr>
      <vt:lpstr>Focus: Wrap DSC in Another Tool</vt:lpstr>
      <vt:lpstr>Windows PowerShell DSC is a CM engine</vt:lpstr>
      <vt:lpstr>Windows PowerShell DSC is a CM engine</vt:lpstr>
      <vt:lpstr>Configuration Management Solutions</vt:lpstr>
      <vt:lpstr>Chef...</vt:lpstr>
      <vt:lpstr>Focus: Write Quality Configuration Scripts</vt:lpstr>
      <vt:lpstr>Understand DSC resource structure</vt:lpstr>
      <vt:lpstr>Understand DSC resource structure</vt:lpstr>
      <vt:lpstr>Understand DSC resource structure</vt:lpstr>
      <vt:lpstr>Source Control</vt:lpstr>
      <vt:lpstr>Testing - Pester</vt:lpstr>
      <vt:lpstr>Testing - Test Kitchen</vt:lpstr>
      <vt:lpstr>Scripting Best Practices (Meta list)</vt:lpstr>
      <vt:lpstr>A key whitepaper</vt:lpstr>
      <vt:lpstr>Focus: Master the LCM</vt:lpstr>
      <vt:lpstr>LCM configuration in WMF 4</vt:lpstr>
      <vt:lpstr>LCM configuration in WMF 5</vt:lpstr>
      <vt:lpstr>Focus: Tread Lightly with Pull Server</vt:lpstr>
      <vt:lpstr>A worthwhile one-hour investment</vt:lpstr>
      <vt:lpstr>Focus: Protect Credentials</vt:lpstr>
      <vt:lpstr>The usual way</vt:lpstr>
      <vt:lpstr>The preferred approach - certificates</vt:lpstr>
      <vt:lpstr>Focus: Write Quality DSC Resources</vt:lpstr>
      <vt:lpstr>DSC Resource-related...*ahem* resources</vt:lpstr>
      <vt:lpstr>Thank You</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Tim Warner</cp:lastModifiedBy>
  <cp:revision>339</cp:revision>
  <dcterms:created xsi:type="dcterms:W3CDTF">2015-06-04T21:40:17Z</dcterms:created>
  <dcterms:modified xsi:type="dcterms:W3CDTF">2016-08-04T20:54:36Z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0x01010079310B4BD4CA0B4B82A01061A7EEC781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